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</p:sldIdLst>
  <p:sldSz cx="6858000" cy="9906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7D5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5601" autoAdjust="0"/>
    <p:restoredTop sz="94660"/>
  </p:normalViewPr>
  <p:slideViewPr>
    <p:cSldViewPr snapToGrid="0">
      <p:cViewPr>
        <p:scale>
          <a:sx n="100" d="100"/>
          <a:sy n="100" d="100"/>
        </p:scale>
        <p:origin x="636" y="-28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1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9" indent="0" algn="ctr">
              <a:buNone/>
              <a:defRPr sz="1500"/>
            </a:lvl2pPr>
            <a:lvl3pPr marL="685819" indent="0" algn="ctr">
              <a:buNone/>
              <a:defRPr sz="1350"/>
            </a:lvl3pPr>
            <a:lvl4pPr marL="1028729" indent="0" algn="ctr">
              <a:buNone/>
              <a:defRPr sz="1200"/>
            </a:lvl4pPr>
            <a:lvl5pPr marL="1371638" indent="0" algn="ctr">
              <a:buNone/>
              <a:defRPr sz="1200"/>
            </a:lvl5pPr>
            <a:lvl6pPr marL="1714548" indent="0" algn="ctr">
              <a:buNone/>
              <a:defRPr sz="1200"/>
            </a:lvl6pPr>
            <a:lvl7pPr marL="2057457" indent="0" algn="ctr">
              <a:buNone/>
              <a:defRPr sz="1200"/>
            </a:lvl7pPr>
            <a:lvl8pPr marL="2400367" indent="0" algn="ctr">
              <a:buNone/>
              <a:defRPr sz="1200"/>
            </a:lvl8pPr>
            <a:lvl9pPr marL="2743277" indent="0" algn="ctr">
              <a:buNone/>
              <a:defRPr sz="12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CDDA2-BE6E-408E-84F0-CDD9B022172B}" type="datetimeFigureOut">
              <a:rPr lang="ko-KR" altLang="en-US" smtClean="0"/>
              <a:t>2023-09-26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5EE11-C8E4-4EF6-A3A5-7105C0BA40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29710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CDDA2-BE6E-408E-84F0-CDD9B022172B}" type="datetimeFigureOut">
              <a:rPr lang="ko-KR" altLang="en-US" smtClean="0"/>
              <a:t>2023-09-26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5EE11-C8E4-4EF6-A3A5-7105C0BA40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08408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5"/>
            <a:ext cx="1478756" cy="8394877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5"/>
            <a:ext cx="4350544" cy="8394877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CDDA2-BE6E-408E-84F0-CDD9B022172B}" type="datetimeFigureOut">
              <a:rPr lang="ko-KR" altLang="en-US" smtClean="0"/>
              <a:t>2023-09-26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5EE11-C8E4-4EF6-A3A5-7105C0BA40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73094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CDDA2-BE6E-408E-84F0-CDD9B022172B}" type="datetimeFigureOut">
              <a:rPr lang="ko-KR" altLang="en-US" smtClean="0"/>
              <a:t>2023-09-26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5EE11-C8E4-4EF6-A3A5-7105C0BA40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69266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7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7" y="6629228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9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19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29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3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4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5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6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7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CDDA2-BE6E-408E-84F0-CDD9B022172B}" type="datetimeFigureOut">
              <a:rPr lang="ko-KR" altLang="en-US" smtClean="0"/>
              <a:t>2023-09-26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5EE11-C8E4-4EF6-A3A5-7105C0BA40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61982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CDDA2-BE6E-408E-84F0-CDD9B022172B}" type="datetimeFigureOut">
              <a:rPr lang="ko-KR" altLang="en-US" smtClean="0"/>
              <a:t>2023-09-26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5EE11-C8E4-4EF6-A3A5-7105C0BA40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5974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2" y="527405"/>
            <a:ext cx="5915025" cy="1914702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2" y="2428349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9" indent="0">
              <a:buNone/>
              <a:defRPr sz="1500" b="1"/>
            </a:lvl2pPr>
            <a:lvl3pPr marL="685819" indent="0">
              <a:buNone/>
              <a:defRPr sz="1350" b="1"/>
            </a:lvl3pPr>
            <a:lvl4pPr marL="1028729" indent="0">
              <a:buNone/>
              <a:defRPr sz="1200" b="1"/>
            </a:lvl4pPr>
            <a:lvl5pPr marL="1371638" indent="0">
              <a:buNone/>
              <a:defRPr sz="1200" b="1"/>
            </a:lvl5pPr>
            <a:lvl6pPr marL="1714548" indent="0">
              <a:buNone/>
              <a:defRPr sz="1200" b="1"/>
            </a:lvl6pPr>
            <a:lvl7pPr marL="2057457" indent="0">
              <a:buNone/>
              <a:defRPr sz="1200" b="1"/>
            </a:lvl7pPr>
            <a:lvl8pPr marL="2400367" indent="0">
              <a:buNone/>
              <a:defRPr sz="1200" b="1"/>
            </a:lvl8pPr>
            <a:lvl9pPr marL="2743277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2" y="3618444"/>
            <a:ext cx="2901255" cy="5322183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4" y="2428349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9" indent="0">
              <a:buNone/>
              <a:defRPr sz="1500" b="1"/>
            </a:lvl2pPr>
            <a:lvl3pPr marL="685819" indent="0">
              <a:buNone/>
              <a:defRPr sz="1350" b="1"/>
            </a:lvl3pPr>
            <a:lvl4pPr marL="1028729" indent="0">
              <a:buNone/>
              <a:defRPr sz="1200" b="1"/>
            </a:lvl4pPr>
            <a:lvl5pPr marL="1371638" indent="0">
              <a:buNone/>
              <a:defRPr sz="1200" b="1"/>
            </a:lvl5pPr>
            <a:lvl6pPr marL="1714548" indent="0">
              <a:buNone/>
              <a:defRPr sz="1200" b="1"/>
            </a:lvl6pPr>
            <a:lvl7pPr marL="2057457" indent="0">
              <a:buNone/>
              <a:defRPr sz="1200" b="1"/>
            </a:lvl7pPr>
            <a:lvl8pPr marL="2400367" indent="0">
              <a:buNone/>
              <a:defRPr sz="1200" b="1"/>
            </a:lvl8pPr>
            <a:lvl9pPr marL="2743277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4" y="3618444"/>
            <a:ext cx="2915543" cy="5322183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CDDA2-BE6E-408E-84F0-CDD9B022172B}" type="datetimeFigureOut">
              <a:rPr lang="ko-KR" altLang="en-US" smtClean="0"/>
              <a:t>2023-09-26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5EE11-C8E4-4EF6-A3A5-7105C0BA40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7755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CDDA2-BE6E-408E-84F0-CDD9B022172B}" type="datetimeFigureOut">
              <a:rPr lang="ko-KR" altLang="en-US" smtClean="0"/>
              <a:t>2023-09-26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5EE11-C8E4-4EF6-A3A5-7105C0BA40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30332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CDDA2-BE6E-408E-84F0-CDD9B022172B}" type="datetimeFigureOut">
              <a:rPr lang="ko-KR" altLang="en-US" smtClean="0"/>
              <a:t>2023-09-26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5EE11-C8E4-4EF6-A3A5-7105C0BA40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92193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4" y="1426285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2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9" indent="0">
              <a:buNone/>
              <a:defRPr sz="1050"/>
            </a:lvl2pPr>
            <a:lvl3pPr marL="685819" indent="0">
              <a:buNone/>
              <a:defRPr sz="900"/>
            </a:lvl3pPr>
            <a:lvl4pPr marL="1028729" indent="0">
              <a:buNone/>
              <a:defRPr sz="750"/>
            </a:lvl4pPr>
            <a:lvl5pPr marL="1371638" indent="0">
              <a:buNone/>
              <a:defRPr sz="750"/>
            </a:lvl5pPr>
            <a:lvl6pPr marL="1714548" indent="0">
              <a:buNone/>
              <a:defRPr sz="750"/>
            </a:lvl6pPr>
            <a:lvl7pPr marL="2057457" indent="0">
              <a:buNone/>
              <a:defRPr sz="750"/>
            </a:lvl7pPr>
            <a:lvl8pPr marL="2400367" indent="0">
              <a:buNone/>
              <a:defRPr sz="750"/>
            </a:lvl8pPr>
            <a:lvl9pPr marL="2743277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CDDA2-BE6E-408E-84F0-CDD9B022172B}" type="datetimeFigureOut">
              <a:rPr lang="ko-KR" altLang="en-US" smtClean="0"/>
              <a:t>2023-09-26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5EE11-C8E4-4EF6-A3A5-7105C0BA40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1844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4" y="1426285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9" indent="0">
              <a:buNone/>
              <a:defRPr sz="2100"/>
            </a:lvl2pPr>
            <a:lvl3pPr marL="685819" indent="0">
              <a:buNone/>
              <a:defRPr sz="1800"/>
            </a:lvl3pPr>
            <a:lvl4pPr marL="1028729" indent="0">
              <a:buNone/>
              <a:defRPr sz="1500"/>
            </a:lvl4pPr>
            <a:lvl5pPr marL="1371638" indent="0">
              <a:buNone/>
              <a:defRPr sz="1500"/>
            </a:lvl5pPr>
            <a:lvl6pPr marL="1714548" indent="0">
              <a:buNone/>
              <a:defRPr sz="1500"/>
            </a:lvl6pPr>
            <a:lvl7pPr marL="2057457" indent="0">
              <a:buNone/>
              <a:defRPr sz="1500"/>
            </a:lvl7pPr>
            <a:lvl8pPr marL="2400367" indent="0">
              <a:buNone/>
              <a:defRPr sz="1500"/>
            </a:lvl8pPr>
            <a:lvl9pPr marL="2743277" indent="0">
              <a:buNone/>
              <a:defRPr sz="15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2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9" indent="0">
              <a:buNone/>
              <a:defRPr sz="1050"/>
            </a:lvl2pPr>
            <a:lvl3pPr marL="685819" indent="0">
              <a:buNone/>
              <a:defRPr sz="900"/>
            </a:lvl3pPr>
            <a:lvl4pPr marL="1028729" indent="0">
              <a:buNone/>
              <a:defRPr sz="750"/>
            </a:lvl4pPr>
            <a:lvl5pPr marL="1371638" indent="0">
              <a:buNone/>
              <a:defRPr sz="750"/>
            </a:lvl5pPr>
            <a:lvl6pPr marL="1714548" indent="0">
              <a:buNone/>
              <a:defRPr sz="750"/>
            </a:lvl6pPr>
            <a:lvl7pPr marL="2057457" indent="0">
              <a:buNone/>
              <a:defRPr sz="750"/>
            </a:lvl7pPr>
            <a:lvl8pPr marL="2400367" indent="0">
              <a:buNone/>
              <a:defRPr sz="750"/>
            </a:lvl8pPr>
            <a:lvl9pPr marL="2743277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CDDA2-BE6E-408E-84F0-CDD9B022172B}" type="datetimeFigureOut">
              <a:rPr lang="ko-KR" altLang="en-US" smtClean="0"/>
              <a:t>2023-09-26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5EE11-C8E4-4EF6-A3A5-7105C0BA40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05421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9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9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9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5CDDA2-BE6E-408E-84F0-CDD9B022172B}" type="datetimeFigureOut">
              <a:rPr lang="ko-KR" altLang="en-US" smtClean="0"/>
              <a:t>2023-09-26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4" y="9181399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9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75EE11-C8E4-4EF6-A3A5-7105C0BA40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48942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19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5" indent="-171455" algn="l" defTabSz="685819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65" indent="-171455" algn="l" defTabSz="685819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74" indent="-171455" algn="l" defTabSz="685819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83" indent="-171455" algn="l" defTabSz="685819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93" indent="-171455" algn="l" defTabSz="685819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6003" indent="-171455" algn="l" defTabSz="685819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912" indent="-171455" algn="l" defTabSz="685819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822" indent="-171455" algn="l" defTabSz="685819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731" indent="-171455" algn="l" defTabSz="685819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19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9" algn="l" defTabSz="685819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19" algn="l" defTabSz="685819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29" algn="l" defTabSz="685819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38" algn="l" defTabSz="685819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48" algn="l" defTabSz="685819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57" algn="l" defTabSz="685819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67" algn="l" defTabSz="685819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77" algn="l" defTabSz="685819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jp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4000" r="-2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TextBox 164">
            <a:extLst>
              <a:ext uri="{FF2B5EF4-FFF2-40B4-BE49-F238E27FC236}">
                <a16:creationId xmlns:a16="http://schemas.microsoft.com/office/drawing/2014/main" id="{D615FA40-E51E-F23D-9140-6871248CD4BA}"/>
              </a:ext>
            </a:extLst>
          </p:cNvPr>
          <p:cNvSpPr txBox="1"/>
          <p:nvPr/>
        </p:nvSpPr>
        <p:spPr>
          <a:xfrm>
            <a:off x="3870635" y="8082519"/>
            <a:ext cx="27916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/>
              <a:t>기존 제품보다 훨씬 </a:t>
            </a:r>
            <a:r>
              <a:rPr lang="ko-KR" altLang="en-US" sz="600" b="1" dirty="0"/>
              <a:t>저비용</a:t>
            </a:r>
            <a:r>
              <a:rPr lang="ko-KR" altLang="en-US" sz="600" dirty="0"/>
              <a:t>이며</a:t>
            </a:r>
            <a:r>
              <a:rPr lang="en-US" altLang="ko-KR" sz="600" dirty="0"/>
              <a:t> 3D </a:t>
            </a:r>
            <a:r>
              <a:rPr lang="ko-KR" altLang="en-US" sz="600" dirty="0"/>
              <a:t>프린터를 이용한 </a:t>
            </a:r>
            <a:r>
              <a:rPr lang="ko-KR" altLang="en-US" sz="600" b="1" dirty="0"/>
              <a:t>단순 공정</a:t>
            </a:r>
            <a:r>
              <a:rPr lang="ko-KR" altLang="en-US" sz="600" dirty="0"/>
              <a:t>으로도 만들 수 있어 대량 생산이 가능하며</a:t>
            </a:r>
            <a:r>
              <a:rPr lang="en-US" altLang="ko-KR" sz="600" dirty="0"/>
              <a:t>, </a:t>
            </a:r>
            <a:r>
              <a:rPr lang="ko-KR" altLang="en-US" sz="600" dirty="0"/>
              <a:t>전용 장비 없이 누구나 가지고 있는 모니터나 가전을 </a:t>
            </a:r>
            <a:r>
              <a:rPr lang="en-US" altLang="ko-KR" sz="600" b="1" dirty="0"/>
              <a:t>IoT </a:t>
            </a:r>
            <a:r>
              <a:rPr lang="ko-KR" altLang="en-US" sz="600" b="1" dirty="0"/>
              <a:t>기술</a:t>
            </a:r>
            <a:r>
              <a:rPr lang="ko-KR" altLang="en-US" sz="600" dirty="0"/>
              <a:t>로 연동해 활용함으로써 </a:t>
            </a:r>
            <a:r>
              <a:rPr lang="ko-KR" altLang="en-US" sz="600" dirty="0" err="1"/>
              <a:t>라즈베리파이와</a:t>
            </a:r>
            <a:r>
              <a:rPr lang="ko-KR" altLang="en-US" sz="600" dirty="0"/>
              <a:t> 리모컨만으로 </a:t>
            </a:r>
            <a:r>
              <a:rPr lang="ko-KR" altLang="en-US" sz="600" b="1" dirty="0"/>
              <a:t>시스템</a:t>
            </a:r>
            <a:r>
              <a:rPr lang="ko-KR" altLang="en-US" sz="600" dirty="0"/>
              <a:t>을 공급할 수 있다</a:t>
            </a:r>
            <a:r>
              <a:rPr lang="en-US" altLang="ko-KR" sz="600" dirty="0"/>
              <a:t>. </a:t>
            </a:r>
            <a:r>
              <a:rPr lang="ko-KR" altLang="en-US" sz="600" dirty="0"/>
              <a:t>따라서 </a:t>
            </a:r>
            <a:r>
              <a:rPr lang="ko-KR" altLang="en-US" sz="600" dirty="0" err="1"/>
              <a:t>한국루게릭병</a:t>
            </a:r>
            <a:r>
              <a:rPr lang="en-US" altLang="ko-KR" sz="600" dirty="0"/>
              <a:t>(ALS)</a:t>
            </a:r>
            <a:r>
              <a:rPr lang="ko-KR" altLang="en-US" sz="600" dirty="0"/>
              <a:t>협회와 같은 </a:t>
            </a:r>
            <a:r>
              <a:rPr lang="ko-KR" altLang="en-US" sz="600" dirty="0" err="1"/>
              <a:t>루게릭병</a:t>
            </a:r>
            <a:r>
              <a:rPr lang="ko-KR" altLang="en-US" sz="600" dirty="0"/>
              <a:t> 환자 권익 증진 기관 및 단체에서 본 아이디어를 채택하여 한정된 지원금으로 더 많은 사람들에게 시스템을 공급할 수 있다</a:t>
            </a:r>
            <a:r>
              <a:rPr lang="en-US" altLang="ko-KR" sz="600" dirty="0"/>
              <a:t>.</a:t>
            </a: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C1F05487-793C-2CBC-DDED-AE726790B6D5}"/>
              </a:ext>
            </a:extLst>
          </p:cNvPr>
          <p:cNvSpPr txBox="1"/>
          <p:nvPr/>
        </p:nvSpPr>
        <p:spPr>
          <a:xfrm>
            <a:off x="3866911" y="7193270"/>
            <a:ext cx="283044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/>
              <a:t>전용 장비를 사거나 추가적인 프로그램을 설치하지 않고도 실시간 마우스 이동과 클릭이 가능하기 때문에 비싼 제품밖에 살 수 없었던 </a:t>
            </a:r>
            <a:r>
              <a:rPr lang="ko-KR" altLang="en-US" sz="600" dirty="0" err="1"/>
              <a:t>루게릭병</a:t>
            </a:r>
            <a:r>
              <a:rPr lang="ko-KR" altLang="en-US" sz="600" dirty="0"/>
              <a:t> 환자들에게 새로운 선택지가 된다</a:t>
            </a:r>
            <a:r>
              <a:rPr lang="en-US" altLang="ko-KR" sz="600" dirty="0"/>
              <a:t>. </a:t>
            </a:r>
            <a:r>
              <a:rPr lang="ko-KR" altLang="en-US" sz="600" dirty="0"/>
              <a:t>기존 제품과 달리 </a:t>
            </a:r>
            <a:r>
              <a:rPr lang="ko-KR" altLang="en-US" sz="600" dirty="0" err="1"/>
              <a:t>루게릭병</a:t>
            </a:r>
            <a:r>
              <a:rPr lang="ko-KR" altLang="en-US" sz="600" dirty="0"/>
              <a:t> 환자에게 가전 제어까지 가능하게 해준다는 점은 통제력 향상과 심리적 안정 측면에서 기존 제품에 비해 충분히 경쟁력을 가진다</a:t>
            </a:r>
            <a:r>
              <a:rPr lang="en-US" altLang="ko-KR" sz="600" dirty="0"/>
              <a:t>. </a:t>
            </a:r>
            <a:r>
              <a:rPr lang="ko-KR" altLang="en-US" sz="600" dirty="0"/>
              <a:t>게다가 </a:t>
            </a:r>
            <a:r>
              <a:rPr lang="ko-KR" altLang="en-US" sz="600" dirty="0" err="1"/>
              <a:t>루게릭병</a:t>
            </a:r>
            <a:r>
              <a:rPr lang="ko-KR" altLang="en-US" sz="600" dirty="0"/>
              <a:t> 환자들에게 특화된 기능인 자주 사용해야 하는 문구가 있으므로 기존 제품보다 훨씬 원활한 의사소통이 가능하다</a:t>
            </a:r>
            <a:r>
              <a:rPr lang="en-US" altLang="ko-KR" sz="600" dirty="0"/>
              <a:t>.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FCF3AE58-9419-B605-07D0-18E4A2C766C1}"/>
              </a:ext>
            </a:extLst>
          </p:cNvPr>
          <p:cNvSpPr txBox="1"/>
          <p:nvPr/>
        </p:nvSpPr>
        <p:spPr>
          <a:xfrm>
            <a:off x="3774375" y="5066244"/>
            <a:ext cx="711947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 dirty="0"/>
              <a:t>- </a:t>
            </a:r>
            <a:r>
              <a:rPr lang="ko-KR" altLang="en-US" sz="500" b="1" dirty="0"/>
              <a:t>리모컨 회로 구성</a:t>
            </a:r>
            <a:endParaRPr lang="en-US" altLang="ko-KR" sz="500" b="1" dirty="0"/>
          </a:p>
        </p:txBody>
      </p:sp>
      <p:pic>
        <p:nvPicPr>
          <p:cNvPr id="5" name="그림 4" descr="텍스트, 폰트, 로고, 그래픽이(가) 표시된 사진&#10;&#10;자동 생성된 설명">
            <a:extLst>
              <a:ext uri="{FF2B5EF4-FFF2-40B4-BE49-F238E27FC236}">
                <a16:creationId xmlns:a16="http://schemas.microsoft.com/office/drawing/2014/main" id="{8AFC65FD-8974-E954-2600-29AA25C4934C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0836" y="9418078"/>
            <a:ext cx="1775460" cy="508999"/>
          </a:xfrm>
          <a:prstGeom prst="rect">
            <a:avLst/>
          </a:prstGeom>
        </p:spPr>
      </p:pic>
      <p:pic>
        <p:nvPicPr>
          <p:cNvPr id="7" name="그림 6" descr="텍스트, 폰트, 그래픽, 로고이(가) 표시된 사진&#10;&#10;자동 생성된 설명">
            <a:extLst>
              <a:ext uri="{FF2B5EF4-FFF2-40B4-BE49-F238E27FC236}">
                <a16:creationId xmlns:a16="http://schemas.microsoft.com/office/drawing/2014/main" id="{BD9D33A6-A069-CDE8-463C-2B4E17441781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3070" y="9464206"/>
            <a:ext cx="2278452" cy="416742"/>
          </a:xfrm>
          <a:prstGeom prst="rect">
            <a:avLst/>
          </a:prstGeom>
        </p:spPr>
      </p:pic>
      <p:pic>
        <p:nvPicPr>
          <p:cNvPr id="9" name="그림 8" descr="텍스트, 폰트, 화이트, 디자인이(가) 표시된 사진&#10;&#10;자동 생성된 설명">
            <a:extLst>
              <a:ext uri="{FF2B5EF4-FFF2-40B4-BE49-F238E27FC236}">
                <a16:creationId xmlns:a16="http://schemas.microsoft.com/office/drawing/2014/main" id="{CE53078A-A92D-386A-9F78-22F82CE053AE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336" y="9442773"/>
            <a:ext cx="1814726" cy="46357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8F7E998-9573-36F3-6548-7A8201F3F807}"/>
              </a:ext>
            </a:extLst>
          </p:cNvPr>
          <p:cNvSpPr txBox="1"/>
          <p:nvPr/>
        </p:nvSpPr>
        <p:spPr>
          <a:xfrm>
            <a:off x="822546" y="1495227"/>
            <a:ext cx="2026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EYEverything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1708E14-1CF9-16FB-2363-3174C29106E6}"/>
              </a:ext>
            </a:extLst>
          </p:cNvPr>
          <p:cNvSpPr txBox="1"/>
          <p:nvPr/>
        </p:nvSpPr>
        <p:spPr>
          <a:xfrm>
            <a:off x="4008536" y="1535411"/>
            <a:ext cx="2830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김진우</a:t>
            </a:r>
            <a:r>
              <a:rPr lang="en-US" altLang="ko-KR" sz="1200" dirty="0"/>
              <a:t>, </a:t>
            </a:r>
            <a:r>
              <a:rPr lang="ko-KR" altLang="en-US" sz="1200" dirty="0"/>
              <a:t>남건우</a:t>
            </a:r>
            <a:r>
              <a:rPr lang="en-US" altLang="ko-KR" sz="1200" dirty="0"/>
              <a:t>, </a:t>
            </a:r>
            <a:r>
              <a:rPr lang="ko-KR" altLang="en-US" sz="1200" dirty="0"/>
              <a:t>유상준</a:t>
            </a:r>
            <a:r>
              <a:rPr lang="en-US" altLang="ko-KR" sz="1200" dirty="0"/>
              <a:t>, </a:t>
            </a:r>
            <a:r>
              <a:rPr lang="ko-KR" altLang="en-US" sz="1200" dirty="0"/>
              <a:t>이선우</a:t>
            </a:r>
            <a:r>
              <a:rPr lang="en-US" altLang="ko-KR" sz="1200" dirty="0"/>
              <a:t>, </a:t>
            </a:r>
            <a:r>
              <a:rPr lang="ko-KR" altLang="en-US" sz="1200" dirty="0"/>
              <a:t>이승민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A1B8B9C-6D45-B2B7-9B2F-A5B0523DC52C}"/>
              </a:ext>
            </a:extLst>
          </p:cNvPr>
          <p:cNvSpPr txBox="1"/>
          <p:nvPr/>
        </p:nvSpPr>
        <p:spPr>
          <a:xfrm>
            <a:off x="822546" y="2062411"/>
            <a:ext cx="5793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EYEverything</a:t>
            </a:r>
            <a:r>
              <a:rPr lang="en-US" altLang="ko-KR" sz="1200" dirty="0"/>
              <a:t> – </a:t>
            </a:r>
            <a:r>
              <a:rPr lang="ko-KR" altLang="en-US" sz="1200" dirty="0" err="1"/>
              <a:t>루게릭병</a:t>
            </a:r>
            <a:r>
              <a:rPr lang="ko-KR" altLang="en-US" sz="1200" dirty="0"/>
              <a:t> 환자를 위한 시선 추적 기반 소통 및 가전 제어 시스템</a:t>
            </a: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4114ADEC-C166-9191-9AB6-56A97D67209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8294"/>
          <a:stretch/>
        </p:blipFill>
        <p:spPr>
          <a:xfrm>
            <a:off x="272945" y="3919224"/>
            <a:ext cx="1657651" cy="555811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43ABA9E0-742C-E122-CB2E-320241C113BE}"/>
              </a:ext>
            </a:extLst>
          </p:cNvPr>
          <p:cNvSpPr txBox="1"/>
          <p:nvPr/>
        </p:nvSpPr>
        <p:spPr>
          <a:xfrm>
            <a:off x="3765860" y="3853145"/>
            <a:ext cx="217128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700" b="1" dirty="0"/>
              <a:t>고정식 </a:t>
            </a:r>
            <a:r>
              <a:rPr lang="en-US" altLang="ko-KR" sz="700" b="1" dirty="0"/>
              <a:t>360</a:t>
            </a:r>
            <a:r>
              <a:rPr lang="ko-KR" altLang="en-US" sz="700" b="1" dirty="0"/>
              <a:t>도 리모컨의 구조 및 동작 원리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F10ABC2-69CB-AEF4-26C3-0B0D3AEF465E}"/>
              </a:ext>
            </a:extLst>
          </p:cNvPr>
          <p:cNvSpPr txBox="1"/>
          <p:nvPr/>
        </p:nvSpPr>
        <p:spPr>
          <a:xfrm>
            <a:off x="5560446" y="4021445"/>
            <a:ext cx="104648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" dirty="0"/>
              <a:t>사용자가 움직이지 않고 모든 방향의 가전 제어가 가능해야</a:t>
            </a:r>
            <a:r>
              <a:rPr lang="en-US" altLang="ko-KR" sz="400" dirty="0"/>
              <a:t> </a:t>
            </a:r>
            <a:r>
              <a:rPr lang="ko-KR" altLang="en-US" sz="400" dirty="0"/>
              <a:t>하므로 적외선 </a:t>
            </a:r>
            <a:r>
              <a:rPr lang="en-US" altLang="ko-KR" sz="400" dirty="0"/>
              <a:t>LED</a:t>
            </a:r>
            <a:r>
              <a:rPr lang="ko-KR" altLang="en-US" sz="400" dirty="0"/>
              <a:t>를 </a:t>
            </a:r>
            <a:r>
              <a:rPr lang="en-US" altLang="ko-KR" sz="400" dirty="0"/>
              <a:t>360</a:t>
            </a:r>
            <a:r>
              <a:rPr lang="ko-KR" altLang="en-US" sz="400" dirty="0"/>
              <a:t>도로 구성</a:t>
            </a:r>
            <a:endParaRPr lang="en-US" altLang="ko-KR" sz="400" dirty="0"/>
          </a:p>
          <a:p>
            <a:endParaRPr lang="en-US" altLang="ko-KR" sz="400" dirty="0"/>
          </a:p>
          <a:p>
            <a:r>
              <a:rPr lang="ko-KR" altLang="en-US" sz="400" dirty="0"/>
              <a:t>고정해서 사용하는 리모컨보다 가전이 보통 더 위쪽에 있으므로 적외선  </a:t>
            </a:r>
            <a:r>
              <a:rPr lang="en-US" altLang="ko-KR" sz="400" dirty="0"/>
              <a:t>LED</a:t>
            </a:r>
            <a:r>
              <a:rPr lang="ko-KR" altLang="en-US" sz="400" dirty="0"/>
              <a:t>의 방향을 지면보다 위쪽으로 향하게 함</a:t>
            </a:r>
            <a:endParaRPr lang="en-US" altLang="ko-KR" sz="400" dirty="0"/>
          </a:p>
          <a:p>
            <a:endParaRPr lang="en-US" altLang="ko-KR" sz="400" dirty="0"/>
          </a:p>
          <a:p>
            <a:r>
              <a:rPr lang="ko-KR" altLang="en-US" sz="400" dirty="0"/>
              <a:t>리모컨 내부에 회로를 넣을 공간 마련</a:t>
            </a:r>
            <a:endParaRPr lang="en-US" altLang="ko-KR" sz="400" dirty="0"/>
          </a:p>
          <a:p>
            <a:endParaRPr lang="en-US" altLang="ko-KR" sz="400" dirty="0"/>
          </a:p>
          <a:p>
            <a:r>
              <a:rPr lang="ko-KR" altLang="en-US" sz="400" dirty="0"/>
              <a:t>따라서 어느 환경에서나 가전 제어가 가능하며 가전이 추가되더라도 신호를 저장하여 제어 가능한 구조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6666570-FCE7-F7C0-0869-1BCC78919C08}"/>
              </a:ext>
            </a:extLst>
          </p:cNvPr>
          <p:cNvSpPr txBox="1"/>
          <p:nvPr/>
        </p:nvSpPr>
        <p:spPr>
          <a:xfrm>
            <a:off x="3766841" y="4924039"/>
            <a:ext cx="102442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700" b="1" dirty="0"/>
              <a:t>리모컨 제작 과정</a:t>
            </a:r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73E2746A-E136-E6D5-BC29-6D285378C50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57574" y="5217321"/>
            <a:ext cx="640763" cy="430756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D1B7F344-44D6-9F45-7BC3-33BD6EA21DA2}"/>
              </a:ext>
            </a:extLst>
          </p:cNvPr>
          <p:cNvSpPr txBox="1"/>
          <p:nvPr/>
        </p:nvSpPr>
        <p:spPr>
          <a:xfrm>
            <a:off x="194457" y="6290851"/>
            <a:ext cx="122582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700" b="1" dirty="0"/>
              <a:t>리모컨 성능 테스트</a:t>
            </a:r>
          </a:p>
        </p:txBody>
      </p:sp>
      <p:pic>
        <p:nvPicPr>
          <p:cNvPr id="74" name="그림 73">
            <a:extLst>
              <a:ext uri="{FF2B5EF4-FFF2-40B4-BE49-F238E27FC236}">
                <a16:creationId xmlns:a16="http://schemas.microsoft.com/office/drawing/2014/main" id="{1617451E-0F6C-687D-E9BF-5BDA68AA082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2396" r="6690"/>
          <a:stretch/>
        </p:blipFill>
        <p:spPr>
          <a:xfrm>
            <a:off x="4671011" y="4034258"/>
            <a:ext cx="921668" cy="855696"/>
          </a:xfrm>
          <a:prstGeom prst="rect">
            <a:avLst/>
          </a:prstGeom>
        </p:spPr>
      </p:pic>
      <p:sp>
        <p:nvSpPr>
          <p:cNvPr id="75" name="번개 74">
            <a:extLst>
              <a:ext uri="{FF2B5EF4-FFF2-40B4-BE49-F238E27FC236}">
                <a16:creationId xmlns:a16="http://schemas.microsoft.com/office/drawing/2014/main" id="{4EDDF445-1560-3813-F35B-FF3B9065FB77}"/>
              </a:ext>
            </a:extLst>
          </p:cNvPr>
          <p:cNvSpPr/>
          <p:nvPr/>
        </p:nvSpPr>
        <p:spPr>
          <a:xfrm rot="20265860">
            <a:off x="4871240" y="4282297"/>
            <a:ext cx="45719" cy="81866"/>
          </a:xfrm>
          <a:prstGeom prst="lightningBol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7" name="그림 76">
            <a:extLst>
              <a:ext uri="{FF2B5EF4-FFF2-40B4-BE49-F238E27FC236}">
                <a16:creationId xmlns:a16="http://schemas.microsoft.com/office/drawing/2014/main" id="{509AA9FA-80E6-D06F-2A89-24FBA14142E6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5865" r="2490"/>
          <a:stretch/>
        </p:blipFill>
        <p:spPr>
          <a:xfrm>
            <a:off x="3857527" y="4033642"/>
            <a:ext cx="815241" cy="854813"/>
          </a:xfrm>
          <a:prstGeom prst="rect">
            <a:avLst/>
          </a:prstGeom>
        </p:spPr>
      </p:pic>
      <p:pic>
        <p:nvPicPr>
          <p:cNvPr id="78" name="그림 77">
            <a:extLst>
              <a:ext uri="{FF2B5EF4-FFF2-40B4-BE49-F238E27FC236}">
                <a16:creationId xmlns:a16="http://schemas.microsoft.com/office/drawing/2014/main" id="{B29269DD-2D81-C297-DB0A-7F9BE2B92529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alphaModFix/>
          </a:blip>
          <a:stretch>
            <a:fillRect/>
          </a:stretch>
        </p:blipFill>
        <p:spPr>
          <a:xfrm>
            <a:off x="4698644" y="4149015"/>
            <a:ext cx="148576" cy="148576"/>
          </a:xfrm>
          <a:prstGeom prst="rect">
            <a:avLst/>
          </a:prstGeom>
        </p:spPr>
      </p:pic>
      <p:pic>
        <p:nvPicPr>
          <p:cNvPr id="79" name="그림 78">
            <a:extLst>
              <a:ext uri="{FF2B5EF4-FFF2-40B4-BE49-F238E27FC236}">
                <a16:creationId xmlns:a16="http://schemas.microsoft.com/office/drawing/2014/main" id="{F89026C6-38AA-B729-403B-85F19B56A876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alphaModFix/>
          </a:blip>
          <a:stretch>
            <a:fillRect/>
          </a:stretch>
        </p:blipFill>
        <p:spPr>
          <a:xfrm>
            <a:off x="4726365" y="4593262"/>
            <a:ext cx="103227" cy="103227"/>
          </a:xfrm>
          <a:prstGeom prst="rect">
            <a:avLst/>
          </a:prstGeom>
        </p:spPr>
      </p:pic>
      <p:pic>
        <p:nvPicPr>
          <p:cNvPr id="80" name="그림 79">
            <a:extLst>
              <a:ext uri="{FF2B5EF4-FFF2-40B4-BE49-F238E27FC236}">
                <a16:creationId xmlns:a16="http://schemas.microsoft.com/office/drawing/2014/main" id="{2BB1CDDE-531C-5C3A-A8FE-DFCE9310CEB9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alphaModFix/>
          </a:blip>
          <a:stretch>
            <a:fillRect/>
          </a:stretch>
        </p:blipFill>
        <p:spPr>
          <a:xfrm>
            <a:off x="5443444" y="4285467"/>
            <a:ext cx="117154" cy="117154"/>
          </a:xfrm>
          <a:prstGeom prst="rect">
            <a:avLst/>
          </a:prstGeom>
        </p:spPr>
      </p:pic>
      <p:sp>
        <p:nvSpPr>
          <p:cNvPr id="81" name="번개 80">
            <a:extLst>
              <a:ext uri="{FF2B5EF4-FFF2-40B4-BE49-F238E27FC236}">
                <a16:creationId xmlns:a16="http://schemas.microsoft.com/office/drawing/2014/main" id="{B26C4433-BCF4-2241-A703-19D06656CB7C}"/>
              </a:ext>
            </a:extLst>
          </p:cNvPr>
          <p:cNvSpPr/>
          <p:nvPr/>
        </p:nvSpPr>
        <p:spPr>
          <a:xfrm rot="4946277">
            <a:off x="5354534" y="4376470"/>
            <a:ext cx="45719" cy="81866"/>
          </a:xfrm>
          <a:prstGeom prst="lightningBol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번개 81">
            <a:extLst>
              <a:ext uri="{FF2B5EF4-FFF2-40B4-BE49-F238E27FC236}">
                <a16:creationId xmlns:a16="http://schemas.microsoft.com/office/drawing/2014/main" id="{07AD1CD1-3293-F4E2-BD86-13334C861F6C}"/>
              </a:ext>
            </a:extLst>
          </p:cNvPr>
          <p:cNvSpPr/>
          <p:nvPr/>
        </p:nvSpPr>
        <p:spPr>
          <a:xfrm rot="15748892">
            <a:off x="4870183" y="4540654"/>
            <a:ext cx="45719" cy="81866"/>
          </a:xfrm>
          <a:prstGeom prst="lightningBol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4" name="직선 연결선 83">
            <a:extLst>
              <a:ext uri="{FF2B5EF4-FFF2-40B4-BE49-F238E27FC236}">
                <a16:creationId xmlns:a16="http://schemas.microsoft.com/office/drawing/2014/main" id="{8D2FC712-6BDD-6242-C62F-8427F6EF52B1}"/>
              </a:ext>
            </a:extLst>
          </p:cNvPr>
          <p:cNvCxnSpPr>
            <a:cxnSpLocks/>
          </p:cNvCxnSpPr>
          <p:nvPr/>
        </p:nvCxnSpPr>
        <p:spPr>
          <a:xfrm>
            <a:off x="4117477" y="4686496"/>
            <a:ext cx="233679" cy="4341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14D602E9-4C59-8227-9C03-8621394F5C2C}"/>
              </a:ext>
            </a:extLst>
          </p:cNvPr>
          <p:cNvSpPr txBox="1"/>
          <p:nvPr/>
        </p:nvSpPr>
        <p:spPr>
          <a:xfrm>
            <a:off x="4278513" y="4664903"/>
            <a:ext cx="485036" cy="138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" b="1" dirty="0"/>
              <a:t>회로를 넣을 공간</a:t>
            </a:r>
          </a:p>
        </p:txBody>
      </p:sp>
      <p:cxnSp>
        <p:nvCxnSpPr>
          <p:cNvPr id="95" name="직선 연결선 94">
            <a:extLst>
              <a:ext uri="{FF2B5EF4-FFF2-40B4-BE49-F238E27FC236}">
                <a16:creationId xmlns:a16="http://schemas.microsoft.com/office/drawing/2014/main" id="{54A8B411-267A-860D-B5DF-F9BAD3FB1316}"/>
              </a:ext>
            </a:extLst>
          </p:cNvPr>
          <p:cNvCxnSpPr>
            <a:cxnSpLocks/>
          </p:cNvCxnSpPr>
          <p:nvPr/>
        </p:nvCxnSpPr>
        <p:spPr>
          <a:xfrm flipH="1">
            <a:off x="4359874" y="4425953"/>
            <a:ext cx="57613" cy="2967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7" name="TextBox 96">
            <a:extLst>
              <a:ext uri="{FF2B5EF4-FFF2-40B4-BE49-F238E27FC236}">
                <a16:creationId xmlns:a16="http://schemas.microsoft.com/office/drawing/2014/main" id="{1C6E0E40-7871-5320-1F43-EF144E4F2FC1}"/>
              </a:ext>
            </a:extLst>
          </p:cNvPr>
          <p:cNvSpPr txBox="1"/>
          <p:nvPr/>
        </p:nvSpPr>
        <p:spPr>
          <a:xfrm>
            <a:off x="4346951" y="4360168"/>
            <a:ext cx="385996" cy="138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" b="1" dirty="0"/>
              <a:t>적외선 </a:t>
            </a:r>
            <a:r>
              <a:rPr lang="en-US" altLang="ko-KR" sz="300" b="1" dirty="0"/>
              <a:t>LED</a:t>
            </a:r>
            <a:endParaRPr lang="ko-KR" altLang="en-US" sz="300" b="1" dirty="0"/>
          </a:p>
        </p:txBody>
      </p:sp>
      <p:pic>
        <p:nvPicPr>
          <p:cNvPr id="99" name="그림 98">
            <a:extLst>
              <a:ext uri="{FF2B5EF4-FFF2-40B4-BE49-F238E27FC236}">
                <a16:creationId xmlns:a16="http://schemas.microsoft.com/office/drawing/2014/main" id="{464E9658-FC3B-7361-D321-B0285713E89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292339" y="5219702"/>
            <a:ext cx="428375" cy="428375"/>
          </a:xfrm>
          <a:prstGeom prst="rect">
            <a:avLst/>
          </a:prstGeom>
        </p:spPr>
      </p:pic>
      <p:pic>
        <p:nvPicPr>
          <p:cNvPr id="101" name="그림 100">
            <a:extLst>
              <a:ext uri="{FF2B5EF4-FFF2-40B4-BE49-F238E27FC236}">
                <a16:creationId xmlns:a16="http://schemas.microsoft.com/office/drawing/2014/main" id="{325C48EC-754F-CE4D-9750-5DAD7901CFE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720714" y="5216885"/>
            <a:ext cx="428374" cy="428374"/>
          </a:xfrm>
          <a:prstGeom prst="rect">
            <a:avLst/>
          </a:prstGeom>
        </p:spPr>
      </p:pic>
      <p:sp>
        <p:nvSpPr>
          <p:cNvPr id="102" name="TextBox 101">
            <a:extLst>
              <a:ext uri="{FF2B5EF4-FFF2-40B4-BE49-F238E27FC236}">
                <a16:creationId xmlns:a16="http://schemas.microsoft.com/office/drawing/2014/main" id="{50CEDB47-66EE-0DD2-ECEE-9ACBEE2AE607}"/>
              </a:ext>
            </a:extLst>
          </p:cNvPr>
          <p:cNvSpPr txBox="1"/>
          <p:nvPr/>
        </p:nvSpPr>
        <p:spPr>
          <a:xfrm>
            <a:off x="5203206" y="5066244"/>
            <a:ext cx="753141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 dirty="0"/>
              <a:t>- </a:t>
            </a:r>
            <a:r>
              <a:rPr lang="ko-KR" altLang="en-US" sz="500" b="1" dirty="0"/>
              <a:t>리모컨 케이스 제작</a:t>
            </a:r>
            <a:endParaRPr lang="en-US" altLang="ko-KR" sz="500" b="1" dirty="0"/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1AEA8916-5F59-2CF7-4ECB-D49836A8E97F}"/>
              </a:ext>
            </a:extLst>
          </p:cNvPr>
          <p:cNvSpPr txBox="1"/>
          <p:nvPr/>
        </p:nvSpPr>
        <p:spPr>
          <a:xfrm>
            <a:off x="3765860" y="2869398"/>
            <a:ext cx="128962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700" b="1" dirty="0"/>
              <a:t>디스플레이 가상 키보드</a:t>
            </a:r>
            <a:endParaRPr lang="en-US" altLang="ko-KR" sz="700" b="1" dirty="0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02F72629-C9A3-91AE-8AA1-09D19737AEA3}"/>
              </a:ext>
            </a:extLst>
          </p:cNvPr>
          <p:cNvSpPr txBox="1"/>
          <p:nvPr/>
        </p:nvSpPr>
        <p:spPr>
          <a:xfrm>
            <a:off x="4436755" y="5203642"/>
            <a:ext cx="8903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" dirty="0"/>
              <a:t>적외선 </a:t>
            </a:r>
            <a:r>
              <a:rPr lang="en-US" altLang="ko-KR" sz="400" dirty="0"/>
              <a:t>LED</a:t>
            </a:r>
            <a:r>
              <a:rPr lang="ko-KR" altLang="en-US" sz="400" dirty="0"/>
              <a:t>에 충분한 전류 공급을 위해 외부 전원 이용</a:t>
            </a:r>
            <a:endParaRPr lang="en-US" altLang="ko-KR" sz="400" dirty="0"/>
          </a:p>
          <a:p>
            <a:endParaRPr lang="en-US" altLang="ko-KR" sz="400" dirty="0"/>
          </a:p>
          <a:p>
            <a:r>
              <a:rPr lang="ko-KR" altLang="en-US" sz="400" dirty="0"/>
              <a:t>적외선 </a:t>
            </a:r>
            <a:r>
              <a:rPr lang="en-US" altLang="ko-KR" sz="400" dirty="0"/>
              <a:t>LED</a:t>
            </a:r>
            <a:r>
              <a:rPr lang="ko-KR" altLang="en-US" sz="400" dirty="0"/>
              <a:t>가 </a:t>
            </a:r>
            <a:r>
              <a:rPr lang="ko-KR" altLang="en-US" sz="400" dirty="0" err="1"/>
              <a:t>라즈베리파이의</a:t>
            </a:r>
            <a:r>
              <a:rPr lang="ko-KR" altLang="en-US" sz="400" dirty="0"/>
              <a:t> </a:t>
            </a:r>
            <a:r>
              <a:rPr lang="en-US" altLang="ko-KR" sz="400" dirty="0"/>
              <a:t>GPIO </a:t>
            </a:r>
            <a:r>
              <a:rPr lang="ko-KR" altLang="en-US" sz="400" dirty="0"/>
              <a:t>신호로 동작하도록 </a:t>
            </a:r>
            <a:r>
              <a:rPr lang="en-US" altLang="ko-KR" sz="400" dirty="0"/>
              <a:t>MOSFET</a:t>
            </a:r>
            <a:r>
              <a:rPr lang="ko-KR" altLang="en-US" sz="400" dirty="0"/>
              <a:t>을 이용한 스위치 회로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817C8720-ED34-C644-2C4D-96B366AA3E19}"/>
              </a:ext>
            </a:extLst>
          </p:cNvPr>
          <p:cNvSpPr txBox="1"/>
          <p:nvPr/>
        </p:nvSpPr>
        <p:spPr>
          <a:xfrm>
            <a:off x="225386" y="2863102"/>
            <a:ext cx="133821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700" b="1" dirty="0"/>
              <a:t>시선 추적 </a:t>
            </a:r>
            <a:r>
              <a:rPr lang="en-US" altLang="ko-KR" sz="700" b="1" dirty="0"/>
              <a:t>(eye tracking)</a:t>
            </a:r>
            <a:endParaRPr lang="ko-KR" altLang="en-US" sz="700" b="1" dirty="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2742AD8F-D3B0-0BB1-6D98-C8B1EE51151D}"/>
              </a:ext>
            </a:extLst>
          </p:cNvPr>
          <p:cNvSpPr txBox="1"/>
          <p:nvPr/>
        </p:nvSpPr>
        <p:spPr>
          <a:xfrm>
            <a:off x="224445" y="2993936"/>
            <a:ext cx="31020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/>
              <a:t>시선의 위치 또는 움직임을 추적하는 기술</a:t>
            </a:r>
            <a:endParaRPr lang="en-US" altLang="ko-KR" sz="500" dirty="0"/>
          </a:p>
          <a:p>
            <a:r>
              <a:rPr lang="ko-KR" altLang="en-US" sz="500" dirty="0"/>
              <a:t>눈 주위에 센서를 부착하거나 실시간 촬영된 이미지 분석 등의 방법이 이용됨</a:t>
            </a:r>
            <a:endParaRPr lang="en-US" altLang="ko-KR" sz="500" dirty="0"/>
          </a:p>
          <a:p>
            <a:r>
              <a:rPr lang="ko-KR" altLang="en-US" sz="500" dirty="0"/>
              <a:t>지속적인 응시나 깜빡임 같은 특정 눈 동작으로 기기를 동작시키는 사용자 인터페이스 기술에 활용</a:t>
            </a:r>
            <a:endParaRPr lang="en-US" altLang="ko-KR" sz="500" dirty="0"/>
          </a:p>
          <a:p>
            <a:r>
              <a:rPr lang="ko-KR" altLang="en-US" sz="500" dirty="0" err="1"/>
              <a:t>루게릭병</a:t>
            </a:r>
            <a:r>
              <a:rPr lang="ko-KR" altLang="en-US" sz="500" dirty="0"/>
              <a:t> 환자처럼 온몸을 움직일 수 없는 사람들이 시선 추적 기술을 통해 기기를 조작할 수 있음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8F2C39C0-8FDD-B6EC-7D71-2934309A76FD}"/>
              </a:ext>
            </a:extLst>
          </p:cNvPr>
          <p:cNvSpPr txBox="1"/>
          <p:nvPr/>
        </p:nvSpPr>
        <p:spPr>
          <a:xfrm>
            <a:off x="225134" y="3382379"/>
            <a:ext cx="133821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700" b="1" dirty="0"/>
              <a:t>문제 인식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E1647AD8-5203-8111-497E-DC4111D4CCEE}"/>
              </a:ext>
            </a:extLst>
          </p:cNvPr>
          <p:cNvSpPr txBox="1"/>
          <p:nvPr/>
        </p:nvSpPr>
        <p:spPr>
          <a:xfrm>
            <a:off x="224128" y="3531475"/>
            <a:ext cx="30057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 err="1"/>
              <a:t>루게릭병은</a:t>
            </a:r>
            <a:r>
              <a:rPr lang="ko-KR" altLang="en-US" sz="500" dirty="0"/>
              <a:t> 서서히 운동신경세포가 파괴되어 심하면 말도 할 수 없고 숨도 쉬기 힘들며 음식도 삼킬 수 없어 일상이 파괴되어가는 고통스러운 질환</a:t>
            </a:r>
            <a:endParaRPr lang="en-US" altLang="ko-KR" sz="500" dirty="0"/>
          </a:p>
          <a:p>
            <a:r>
              <a:rPr lang="ko-KR" altLang="en-US" sz="500" dirty="0" err="1"/>
              <a:t>루게릭병</a:t>
            </a:r>
            <a:r>
              <a:rPr lang="ko-KR" altLang="en-US" sz="500" dirty="0"/>
              <a:t> 환자는 공통적으로 의사소통이 어렵고 보호자에 대한 의존성이 심하며 스스로 아무것도 통제할 수 없는 심리적 고통을 느낌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5C205491-A68F-C8C8-AA0C-C01D0DB04C87}"/>
              </a:ext>
            </a:extLst>
          </p:cNvPr>
          <p:cNvSpPr txBox="1"/>
          <p:nvPr/>
        </p:nvSpPr>
        <p:spPr>
          <a:xfrm>
            <a:off x="2070103" y="3905955"/>
            <a:ext cx="11231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" dirty="0"/>
              <a:t>환자가 하고 싶은 말을 스피커로 출력시켜 보호자와 원활한 의사소통 가능</a:t>
            </a:r>
            <a:endParaRPr lang="en-US" altLang="ko-KR" sz="400" dirty="0"/>
          </a:p>
          <a:p>
            <a:endParaRPr lang="en-US" altLang="ko-KR" sz="400" dirty="0"/>
          </a:p>
          <a:p>
            <a:r>
              <a:rPr lang="ko-KR" altLang="en-US" sz="400" dirty="0"/>
              <a:t>가전을 제어함으로써 통제 불가능한 환경으로 인한 심리적 고통 해소 가능</a:t>
            </a:r>
            <a:endParaRPr lang="en-US" altLang="ko-KR" sz="400" dirty="0"/>
          </a:p>
          <a:p>
            <a:endParaRPr lang="en-US" altLang="ko-KR" sz="400" dirty="0"/>
          </a:p>
          <a:p>
            <a:r>
              <a:rPr lang="en-US" altLang="ko-KR" sz="400" dirty="0"/>
              <a:t>IoT </a:t>
            </a:r>
            <a:r>
              <a:rPr lang="ko-KR" altLang="en-US" sz="400" dirty="0"/>
              <a:t>기술을 통해 보호자에 대한 의존성 감소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CB6E3213-5FB0-CEB4-5005-FC4DE6621DFC}"/>
              </a:ext>
            </a:extLst>
          </p:cNvPr>
          <p:cNvSpPr txBox="1"/>
          <p:nvPr/>
        </p:nvSpPr>
        <p:spPr>
          <a:xfrm>
            <a:off x="225386" y="4500922"/>
            <a:ext cx="103531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700" b="1" dirty="0"/>
              <a:t>아이디어 소개</a:t>
            </a:r>
          </a:p>
        </p:txBody>
      </p:sp>
      <p:pic>
        <p:nvPicPr>
          <p:cNvPr id="124" name="그림 123">
            <a:extLst>
              <a:ext uri="{FF2B5EF4-FFF2-40B4-BE49-F238E27FC236}">
                <a16:creationId xmlns:a16="http://schemas.microsoft.com/office/drawing/2014/main" id="{B9604B47-EBBC-28AF-8D47-799AE6CEF05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5372" y="4695762"/>
            <a:ext cx="1738356" cy="490068"/>
          </a:xfrm>
          <a:prstGeom prst="rect">
            <a:avLst/>
          </a:prstGeom>
        </p:spPr>
      </p:pic>
      <p:sp>
        <p:nvSpPr>
          <p:cNvPr id="126" name="TextBox 125">
            <a:extLst>
              <a:ext uri="{FF2B5EF4-FFF2-40B4-BE49-F238E27FC236}">
                <a16:creationId xmlns:a16="http://schemas.microsoft.com/office/drawing/2014/main" id="{451B9F50-FCB0-6082-02C8-60FC703DCECB}"/>
              </a:ext>
            </a:extLst>
          </p:cNvPr>
          <p:cNvSpPr txBox="1"/>
          <p:nvPr/>
        </p:nvSpPr>
        <p:spPr>
          <a:xfrm>
            <a:off x="224128" y="5229151"/>
            <a:ext cx="89539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700" b="1" dirty="0"/>
              <a:t>설계 목표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EE66D04F-5753-2A63-1DE6-941D5102DC6C}"/>
              </a:ext>
            </a:extLst>
          </p:cNvPr>
          <p:cNvSpPr txBox="1"/>
          <p:nvPr/>
        </p:nvSpPr>
        <p:spPr>
          <a:xfrm>
            <a:off x="224128" y="5376857"/>
            <a:ext cx="310201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/>
              <a:t>전신마비 단계의 </a:t>
            </a:r>
            <a:r>
              <a:rPr lang="ko-KR" altLang="en-US" sz="500" dirty="0" err="1"/>
              <a:t>루게릭병</a:t>
            </a:r>
            <a:r>
              <a:rPr lang="ko-KR" altLang="en-US" sz="500" dirty="0"/>
              <a:t> 환자들 대부분은 의사소통 장비로 </a:t>
            </a:r>
            <a:r>
              <a:rPr lang="en-US" altLang="ko-KR" sz="500" dirty="0"/>
              <a:t>30</a:t>
            </a:r>
            <a:r>
              <a:rPr lang="ko-KR" altLang="en-US" sz="500" dirty="0"/>
              <a:t>만 원 상당의</a:t>
            </a:r>
            <a:r>
              <a:rPr lang="en-US" altLang="ko-KR" sz="500" dirty="0"/>
              <a:t> </a:t>
            </a:r>
            <a:r>
              <a:rPr lang="ko-KR" altLang="en-US" sz="500" dirty="0"/>
              <a:t>고가의 </a:t>
            </a:r>
            <a:r>
              <a:rPr lang="en-US" altLang="ko-KR" sz="500" dirty="0" err="1"/>
              <a:t>Tobii</a:t>
            </a:r>
            <a:r>
              <a:rPr lang="en-US" altLang="ko-KR" sz="500" dirty="0"/>
              <a:t> Eye Tracker </a:t>
            </a:r>
            <a:r>
              <a:rPr lang="ko-KR" altLang="en-US" sz="500" dirty="0"/>
              <a:t>제품을 사용하지만 게이머용 장비이기 때문에 마우스 이동이나 클릭이 지원되지 않는다는 단점이 있다</a:t>
            </a:r>
            <a:r>
              <a:rPr lang="en-US" altLang="ko-KR" sz="500" dirty="0"/>
              <a:t>. </a:t>
            </a:r>
            <a:r>
              <a:rPr lang="ko-KR" altLang="en-US" sz="500" dirty="0"/>
              <a:t>안구 마우스 전용 장비는 </a:t>
            </a:r>
            <a:r>
              <a:rPr lang="en-US" altLang="ko-KR" sz="500" dirty="0"/>
              <a:t>200</a:t>
            </a:r>
            <a:r>
              <a:rPr lang="ko-KR" altLang="en-US" sz="500" dirty="0"/>
              <a:t>만 원 이상의 고가의 제품만 존재한다</a:t>
            </a:r>
            <a:r>
              <a:rPr lang="en-US" altLang="ko-KR" sz="500" dirty="0"/>
              <a:t>.</a:t>
            </a:r>
          </a:p>
          <a:p>
            <a:r>
              <a:rPr lang="ko-KR" altLang="en-US" sz="500" dirty="0"/>
              <a:t>따라서 목표는 저비용으로 전용 장비나 추가적인 프로그램 설치 없이 시선 추적을 통해 실시간 마우스 이동</a:t>
            </a:r>
            <a:r>
              <a:rPr lang="en-US" altLang="ko-KR" sz="500" dirty="0"/>
              <a:t>, </a:t>
            </a:r>
            <a:r>
              <a:rPr lang="ko-KR" altLang="en-US" sz="500" dirty="0"/>
              <a:t>클릭을 가능하게 하여 의사소통과 가전 제어가 가능한 시스템을 만드는 것이다</a:t>
            </a:r>
            <a:r>
              <a:rPr lang="en-US" altLang="ko-KR" sz="500" dirty="0"/>
              <a:t>.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4F49758C-544B-FDF2-AA26-AC49BA1C9816}"/>
              </a:ext>
            </a:extLst>
          </p:cNvPr>
          <p:cNvSpPr txBox="1"/>
          <p:nvPr/>
        </p:nvSpPr>
        <p:spPr>
          <a:xfrm>
            <a:off x="192267" y="6868685"/>
            <a:ext cx="159201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700" b="1" dirty="0"/>
              <a:t>시선 추적 정확도 측정 결과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86C63415-64AA-9CEE-B169-1246B623AB0B}"/>
              </a:ext>
            </a:extLst>
          </p:cNvPr>
          <p:cNvSpPr txBox="1"/>
          <p:nvPr/>
        </p:nvSpPr>
        <p:spPr>
          <a:xfrm>
            <a:off x="192862" y="8630640"/>
            <a:ext cx="167121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700" b="1" dirty="0"/>
              <a:t>마우스 이동 정확도 측정 결과</a:t>
            </a: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E3B27EF1-9AAA-F8D9-404B-E0D69B0F9DEC}"/>
              </a:ext>
            </a:extLst>
          </p:cNvPr>
          <p:cNvSpPr/>
          <p:nvPr/>
        </p:nvSpPr>
        <p:spPr>
          <a:xfrm>
            <a:off x="3861112" y="4032030"/>
            <a:ext cx="2750119" cy="856312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FF56C3C6-255D-B508-7F8E-9805BD712752}"/>
              </a:ext>
            </a:extLst>
          </p:cNvPr>
          <p:cNvSpPr/>
          <p:nvPr/>
        </p:nvSpPr>
        <p:spPr>
          <a:xfrm>
            <a:off x="3863659" y="5216886"/>
            <a:ext cx="2755091" cy="431191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E48DB1CC-2634-8C36-CC5C-EC66DE398E1D}"/>
              </a:ext>
            </a:extLst>
          </p:cNvPr>
          <p:cNvSpPr/>
          <p:nvPr/>
        </p:nvSpPr>
        <p:spPr>
          <a:xfrm>
            <a:off x="320603" y="3916690"/>
            <a:ext cx="2794336" cy="554221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B1948AD9-0A23-E626-BC3A-33C413D4AE8A}"/>
              </a:ext>
            </a:extLst>
          </p:cNvPr>
          <p:cNvSpPr/>
          <p:nvPr/>
        </p:nvSpPr>
        <p:spPr>
          <a:xfrm>
            <a:off x="316082" y="4686865"/>
            <a:ext cx="2794336" cy="508765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820A3555-498E-8A2F-87E3-7610F767F050}"/>
              </a:ext>
            </a:extLst>
          </p:cNvPr>
          <p:cNvSpPr txBox="1"/>
          <p:nvPr/>
        </p:nvSpPr>
        <p:spPr>
          <a:xfrm>
            <a:off x="6113271" y="5202108"/>
            <a:ext cx="51193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" dirty="0"/>
              <a:t>3D </a:t>
            </a:r>
            <a:r>
              <a:rPr lang="ko-KR" altLang="en-US" sz="400" dirty="0"/>
              <a:t>프린터를 이용하여 제작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367EA6E6-2730-B384-ACC1-8B49410947A7}"/>
              </a:ext>
            </a:extLst>
          </p:cNvPr>
          <p:cNvSpPr txBox="1"/>
          <p:nvPr/>
        </p:nvSpPr>
        <p:spPr>
          <a:xfrm>
            <a:off x="4861608" y="3036215"/>
            <a:ext cx="15616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" dirty="0"/>
              <a:t>한글 </a:t>
            </a:r>
            <a:r>
              <a:rPr lang="ko-KR" altLang="en-US" sz="400" dirty="0" err="1"/>
              <a:t>자판뿐만</a:t>
            </a:r>
            <a:r>
              <a:rPr lang="ko-KR" altLang="en-US" sz="400" dirty="0"/>
              <a:t> 아니라 에어컨</a:t>
            </a:r>
            <a:r>
              <a:rPr lang="en-US" altLang="ko-KR" sz="400" dirty="0"/>
              <a:t>, TV </a:t>
            </a:r>
            <a:r>
              <a:rPr lang="ko-KR" altLang="en-US" sz="400" dirty="0"/>
              <a:t>등 가전 제어 스위치도 존재</a:t>
            </a:r>
            <a:endParaRPr lang="en-US" altLang="ko-KR" sz="400" dirty="0"/>
          </a:p>
          <a:p>
            <a:endParaRPr lang="en-US" altLang="ko-KR" sz="400" dirty="0"/>
          </a:p>
          <a:p>
            <a:r>
              <a:rPr lang="ko-KR" altLang="en-US" sz="400" dirty="0" err="1"/>
              <a:t>루게릭병</a:t>
            </a:r>
            <a:r>
              <a:rPr lang="ko-KR" altLang="en-US" sz="400" dirty="0"/>
              <a:t> 환자가 자주 사용해야 하는 문구 존재</a:t>
            </a:r>
            <a:endParaRPr lang="en-US" altLang="ko-KR" sz="400" dirty="0"/>
          </a:p>
          <a:p>
            <a:r>
              <a:rPr lang="en-US" altLang="ko-KR" sz="400" dirty="0"/>
              <a:t>(</a:t>
            </a:r>
            <a:r>
              <a:rPr lang="ko-KR" altLang="en-US" sz="400" dirty="0"/>
              <a:t>호흡이 불편해요</a:t>
            </a:r>
            <a:r>
              <a:rPr lang="en-US" altLang="ko-KR" sz="400" dirty="0"/>
              <a:t>, </a:t>
            </a:r>
            <a:r>
              <a:rPr lang="ko-KR" altLang="en-US" sz="400" dirty="0"/>
              <a:t> 자세가 불편해요 등</a:t>
            </a:r>
            <a:r>
              <a:rPr lang="en-US" altLang="ko-KR" sz="400" dirty="0"/>
              <a:t>)</a:t>
            </a:r>
          </a:p>
          <a:p>
            <a:endParaRPr lang="en-US" altLang="ko-KR" sz="400" dirty="0"/>
          </a:p>
          <a:p>
            <a:r>
              <a:rPr lang="en-US" altLang="ko-KR" sz="400" dirty="0" err="1"/>
              <a:t>Tkinter</a:t>
            </a:r>
            <a:r>
              <a:rPr lang="en-US" altLang="ko-KR" sz="400" dirty="0"/>
              <a:t> </a:t>
            </a:r>
            <a:r>
              <a:rPr lang="ko-KR" altLang="en-US" sz="400" dirty="0"/>
              <a:t>라이브러리를 이용하여 구현</a:t>
            </a:r>
            <a:endParaRPr lang="en-US" altLang="ko-KR" sz="400" dirty="0"/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5B1C93FB-2C74-0705-A901-B603B4553988}"/>
              </a:ext>
            </a:extLst>
          </p:cNvPr>
          <p:cNvSpPr/>
          <p:nvPr/>
        </p:nvSpPr>
        <p:spPr>
          <a:xfrm>
            <a:off x="3866693" y="3046113"/>
            <a:ext cx="2750119" cy="423036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34DDA540-5FA6-397A-EE12-FE1822823E04}"/>
              </a:ext>
            </a:extLst>
          </p:cNvPr>
          <p:cNvSpPr txBox="1"/>
          <p:nvPr/>
        </p:nvSpPr>
        <p:spPr>
          <a:xfrm>
            <a:off x="3765860" y="3502835"/>
            <a:ext cx="128962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700" b="1" dirty="0"/>
              <a:t>TTS (Text to Speech)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12A20CC1-4CA6-B386-20DC-EB77C729308D}"/>
              </a:ext>
            </a:extLst>
          </p:cNvPr>
          <p:cNvSpPr txBox="1"/>
          <p:nvPr/>
        </p:nvSpPr>
        <p:spPr>
          <a:xfrm>
            <a:off x="3766638" y="3649454"/>
            <a:ext cx="156166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" dirty="0"/>
              <a:t>문장을 입력하면 스피커를 통해 음성으로 출력</a:t>
            </a:r>
            <a:endParaRPr lang="en-US" altLang="ko-KR" sz="400" dirty="0"/>
          </a:p>
          <a:p>
            <a:r>
              <a:rPr lang="en-US" altLang="ko-KR" sz="400" dirty="0" err="1"/>
              <a:t>gTTS</a:t>
            </a:r>
            <a:r>
              <a:rPr lang="en-US" altLang="ko-KR" sz="400" dirty="0"/>
              <a:t> </a:t>
            </a:r>
            <a:r>
              <a:rPr lang="ko-KR" altLang="en-US" sz="400" dirty="0"/>
              <a:t>라이브러리를 이용하여 구현</a:t>
            </a:r>
            <a:endParaRPr lang="en-US" altLang="ko-KR" sz="400" dirty="0"/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D4DCFF28-C507-92FD-0F21-4D128BD07A27}"/>
              </a:ext>
            </a:extLst>
          </p:cNvPr>
          <p:cNvSpPr txBox="1"/>
          <p:nvPr/>
        </p:nvSpPr>
        <p:spPr>
          <a:xfrm>
            <a:off x="3772908" y="5645306"/>
            <a:ext cx="27766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" dirty="0"/>
              <a:t>여러 가전을 제어할 수 있도록 </a:t>
            </a:r>
            <a:r>
              <a:rPr lang="en-US" altLang="ko-KR" sz="400" dirty="0"/>
              <a:t>TV, </a:t>
            </a:r>
            <a:r>
              <a:rPr lang="ko-KR" altLang="en-US" sz="400" dirty="0"/>
              <a:t>에어컨 등 다양한 가전의 리모컨 신호를 복사하여 저장</a:t>
            </a:r>
            <a:endParaRPr lang="en-US" altLang="ko-KR" sz="400" dirty="0"/>
          </a:p>
          <a:p>
            <a:r>
              <a:rPr lang="en-US" altLang="ko-KR" sz="400" dirty="0"/>
              <a:t>LIRC </a:t>
            </a:r>
            <a:r>
              <a:rPr lang="ko-KR" altLang="en-US" sz="400" dirty="0"/>
              <a:t>라이브러리를 이용하여 구현</a:t>
            </a: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A27A6F15-3FE7-9F13-558F-ABD2003154D5}"/>
              </a:ext>
            </a:extLst>
          </p:cNvPr>
          <p:cNvSpPr txBox="1"/>
          <p:nvPr/>
        </p:nvSpPr>
        <p:spPr>
          <a:xfrm>
            <a:off x="3771806" y="6297930"/>
            <a:ext cx="122582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700" b="1" dirty="0"/>
              <a:t>기대효과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3CE1D770-9CD8-4F02-BCBD-28ABA427B977}"/>
              </a:ext>
            </a:extLst>
          </p:cNvPr>
          <p:cNvSpPr txBox="1"/>
          <p:nvPr/>
        </p:nvSpPr>
        <p:spPr>
          <a:xfrm>
            <a:off x="3870112" y="6579425"/>
            <a:ext cx="28304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/>
              <a:t>이 제품은 환자가 더 원활한 </a:t>
            </a:r>
            <a:r>
              <a:rPr lang="ko-KR" altLang="en-US" sz="600" b="1" dirty="0"/>
              <a:t>의사소통</a:t>
            </a:r>
            <a:r>
              <a:rPr lang="ko-KR" altLang="en-US" sz="600" dirty="0"/>
              <a:t>을 할 수 있고 </a:t>
            </a:r>
            <a:r>
              <a:rPr lang="ko-KR" altLang="en-US" sz="600" b="1" dirty="0"/>
              <a:t>가전 제어</a:t>
            </a:r>
            <a:r>
              <a:rPr lang="ko-KR" altLang="en-US" sz="600" dirty="0"/>
              <a:t>를 할 수 있게 해줌으로써 환자에게는 안정된 심리 상태를 보장할 수 있고 보호자에게는 간호 시간이 줄어드는 효과를 기대할 수 있다</a:t>
            </a:r>
            <a:r>
              <a:rPr lang="en-US" altLang="ko-KR" sz="600" dirty="0"/>
              <a:t>. </a:t>
            </a:r>
            <a:r>
              <a:rPr lang="ko-KR" altLang="en-US" sz="600" dirty="0"/>
              <a:t>이를 통해 환자와 보호자의 </a:t>
            </a:r>
            <a:r>
              <a:rPr lang="ko-KR" altLang="en-US" sz="600" b="1" dirty="0"/>
              <a:t>일상을 회복</a:t>
            </a:r>
            <a:r>
              <a:rPr lang="ko-KR" altLang="en-US" sz="600" dirty="0"/>
              <a:t>할 수 있다</a:t>
            </a:r>
            <a:r>
              <a:rPr lang="en-US" altLang="ko-KR" sz="600" dirty="0"/>
              <a:t>.</a:t>
            </a: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EA924FBA-8D1A-C5DF-0B5C-45ABA0D0AB06}"/>
              </a:ext>
            </a:extLst>
          </p:cNvPr>
          <p:cNvSpPr txBox="1"/>
          <p:nvPr/>
        </p:nvSpPr>
        <p:spPr>
          <a:xfrm>
            <a:off x="3765860" y="8762227"/>
            <a:ext cx="122582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700" b="1" dirty="0"/>
              <a:t>발전 가능성</a:t>
            </a: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7662926E-FD78-B74B-EACC-7523327ACA6D}"/>
              </a:ext>
            </a:extLst>
          </p:cNvPr>
          <p:cNvSpPr txBox="1"/>
          <p:nvPr/>
        </p:nvSpPr>
        <p:spPr>
          <a:xfrm>
            <a:off x="3866693" y="8944958"/>
            <a:ext cx="27999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b="1" dirty="0"/>
              <a:t>소프트웨어 업데이트</a:t>
            </a:r>
            <a:r>
              <a:rPr lang="ko-KR" altLang="en-US" sz="600" dirty="0"/>
              <a:t>를 통해 하드웨어를 바꾸지 않고도 환자에게 필요한 기능을 추가하거나 업그레이드할 수 있으며 </a:t>
            </a:r>
            <a:r>
              <a:rPr lang="ko-KR" altLang="en-US" sz="600" b="1" dirty="0"/>
              <a:t>개인 맞춤화</a:t>
            </a:r>
            <a:r>
              <a:rPr lang="ko-KR" altLang="en-US" sz="600" dirty="0"/>
              <a:t>도 가능할 것이다</a:t>
            </a:r>
            <a:r>
              <a:rPr lang="en-US" altLang="ko-KR" sz="600" dirty="0"/>
              <a:t>.</a:t>
            </a: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2405497D-E84A-0170-D4AD-3BB171A86697}"/>
              </a:ext>
            </a:extLst>
          </p:cNvPr>
          <p:cNvSpPr/>
          <p:nvPr/>
        </p:nvSpPr>
        <p:spPr>
          <a:xfrm>
            <a:off x="3870112" y="6579205"/>
            <a:ext cx="2755091" cy="452136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AF09B8CD-49C0-C9EF-100C-FEDBF135A5DC}"/>
              </a:ext>
            </a:extLst>
          </p:cNvPr>
          <p:cNvSpPr/>
          <p:nvPr/>
        </p:nvSpPr>
        <p:spPr>
          <a:xfrm>
            <a:off x="3866911" y="7193270"/>
            <a:ext cx="2755091" cy="726246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14FD9FFE-6212-1F56-A44F-A14AE8BBE99D}"/>
              </a:ext>
            </a:extLst>
          </p:cNvPr>
          <p:cNvSpPr/>
          <p:nvPr/>
        </p:nvSpPr>
        <p:spPr>
          <a:xfrm>
            <a:off x="3868149" y="8082519"/>
            <a:ext cx="2755091" cy="635577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E41A3AE1-1B80-82FA-909F-F526A4EE0FA2}"/>
              </a:ext>
            </a:extLst>
          </p:cNvPr>
          <p:cNvSpPr/>
          <p:nvPr/>
        </p:nvSpPr>
        <p:spPr>
          <a:xfrm>
            <a:off x="3869997" y="8941236"/>
            <a:ext cx="2755091" cy="280722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E797D5F-AC30-413C-E96E-15901B8290B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429574" y="4686865"/>
            <a:ext cx="680955" cy="510717"/>
          </a:xfrm>
          <a:prstGeom prst="rect">
            <a:avLst/>
          </a:prstGeom>
        </p:spPr>
      </p:pic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6F929187-A68F-6750-527E-F02842340A5D}"/>
              </a:ext>
            </a:extLst>
          </p:cNvPr>
          <p:cNvCxnSpPr>
            <a:cxnSpLocks/>
          </p:cNvCxnSpPr>
          <p:nvPr/>
        </p:nvCxnSpPr>
        <p:spPr>
          <a:xfrm>
            <a:off x="1835150" y="4237212"/>
            <a:ext cx="288000" cy="0"/>
          </a:xfrm>
          <a:prstGeom prst="straightConnector1">
            <a:avLst/>
          </a:prstGeom>
          <a:ln w="6350">
            <a:headEnd type="none" w="med" len="med"/>
            <a:tailEnd type="arrow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7E2AB572-24A6-F344-D975-464459006C5B}"/>
              </a:ext>
            </a:extLst>
          </p:cNvPr>
          <p:cNvSpPr txBox="1"/>
          <p:nvPr/>
        </p:nvSpPr>
        <p:spPr>
          <a:xfrm>
            <a:off x="1727394" y="4097438"/>
            <a:ext cx="482601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" b="1" dirty="0" err="1"/>
              <a:t>EYEverything</a:t>
            </a:r>
            <a:endParaRPr lang="ko-KR" altLang="en-US" sz="400" b="1" dirty="0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1193BADE-A762-06A0-FC1A-2A4519AA0B34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91858" y="6466051"/>
            <a:ext cx="368305" cy="368305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1EF9FE36-5678-E1E6-01AA-4AE1E402D7DA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60163" y="6466178"/>
            <a:ext cx="368306" cy="36805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5A5AB1E6-365D-CB99-F52A-518E7D8989F8}"/>
              </a:ext>
            </a:extLst>
          </p:cNvPr>
          <p:cNvSpPr txBox="1"/>
          <p:nvPr/>
        </p:nvSpPr>
        <p:spPr>
          <a:xfrm>
            <a:off x="995870" y="6458264"/>
            <a:ext cx="12083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" dirty="0"/>
              <a:t>Subprocess </a:t>
            </a:r>
            <a:r>
              <a:rPr lang="ko-KR" altLang="en-US" sz="400" dirty="0"/>
              <a:t>모듈을 사용한 코드를 시선 추적을 통한 클릭으로 실행하여 </a:t>
            </a:r>
            <a:r>
              <a:rPr lang="en-US" altLang="ko-KR" sz="400" dirty="0"/>
              <a:t>TV</a:t>
            </a:r>
            <a:r>
              <a:rPr lang="ko-KR" altLang="en-US" sz="400" dirty="0"/>
              <a:t>의 전원 제어가 가능한 것을 확인</a:t>
            </a:r>
            <a:endParaRPr lang="en-US" altLang="ko-KR" sz="400" dirty="0"/>
          </a:p>
          <a:p>
            <a:endParaRPr lang="en-US" altLang="ko-KR" sz="400" dirty="0"/>
          </a:p>
          <a:p>
            <a:r>
              <a:rPr lang="ko-KR" altLang="en-US" sz="400" dirty="0"/>
              <a:t>따라서 리모컨이 동작함을 확인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9B029E2-E985-4139-C81E-5ABA6E0F1521}"/>
              </a:ext>
            </a:extLst>
          </p:cNvPr>
          <p:cNvSpPr txBox="1"/>
          <p:nvPr/>
        </p:nvSpPr>
        <p:spPr>
          <a:xfrm>
            <a:off x="3780432" y="6429952"/>
            <a:ext cx="76375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b="1" dirty="0"/>
              <a:t>- </a:t>
            </a:r>
            <a:r>
              <a:rPr lang="ko-KR" altLang="en-US" sz="600" b="1" dirty="0"/>
              <a:t>일상 회복</a:t>
            </a:r>
            <a:endParaRPr lang="en-US" altLang="ko-KR" sz="600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190EF1C-BA41-94AF-AD17-6CE52D394362}"/>
              </a:ext>
            </a:extLst>
          </p:cNvPr>
          <p:cNvSpPr txBox="1"/>
          <p:nvPr/>
        </p:nvSpPr>
        <p:spPr>
          <a:xfrm>
            <a:off x="3780432" y="7042359"/>
            <a:ext cx="102275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b="1" dirty="0"/>
              <a:t>- </a:t>
            </a:r>
            <a:r>
              <a:rPr lang="ko-KR" altLang="en-US" sz="600" b="1" dirty="0"/>
              <a:t>기존 제품의 한계 극복</a:t>
            </a:r>
            <a:endParaRPr lang="en-US" altLang="ko-KR" sz="6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BC9374B-8B96-8210-F2F5-7F16772330E9}"/>
              </a:ext>
            </a:extLst>
          </p:cNvPr>
          <p:cNvSpPr txBox="1"/>
          <p:nvPr/>
        </p:nvSpPr>
        <p:spPr>
          <a:xfrm>
            <a:off x="3779691" y="7929625"/>
            <a:ext cx="124651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b="1" dirty="0"/>
              <a:t>- </a:t>
            </a:r>
            <a:r>
              <a:rPr lang="ko-KR" altLang="en-US" sz="600" b="1" dirty="0"/>
              <a:t>비용 절감을 통한 범용성 확보</a:t>
            </a:r>
            <a:endParaRPr lang="en-US" altLang="ko-KR" sz="600" b="1" dirty="0"/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770A2785-4615-9C91-A5B2-A3EF58A97F0B}"/>
              </a:ext>
            </a:extLst>
          </p:cNvPr>
          <p:cNvPicPr>
            <a:picLocks noChangeAspect="1"/>
          </p:cNvPicPr>
          <p:nvPr/>
        </p:nvPicPr>
        <p:blipFill rotWithShape="1">
          <a:blip r:embed="rId19"/>
          <a:srcRect t="35131" b="5565"/>
          <a:stretch/>
        </p:blipFill>
        <p:spPr>
          <a:xfrm>
            <a:off x="3874791" y="3055225"/>
            <a:ext cx="1021059" cy="403000"/>
          </a:xfrm>
          <a:prstGeom prst="rect">
            <a:avLst/>
          </a:prstGeom>
        </p:spPr>
      </p:pic>
      <p:sp>
        <p:nvSpPr>
          <p:cNvPr id="46" name="직사각형 45">
            <a:extLst>
              <a:ext uri="{FF2B5EF4-FFF2-40B4-BE49-F238E27FC236}">
                <a16:creationId xmlns:a16="http://schemas.microsoft.com/office/drawing/2014/main" id="{D2D2F83B-D0C7-E196-CEF0-6B2C640AC08C}"/>
              </a:ext>
            </a:extLst>
          </p:cNvPr>
          <p:cNvSpPr/>
          <p:nvPr/>
        </p:nvSpPr>
        <p:spPr>
          <a:xfrm>
            <a:off x="291859" y="6466051"/>
            <a:ext cx="2794336" cy="370879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97D46597-44BE-0D22-D928-D27442B45CA6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95046" y="8796000"/>
            <a:ext cx="862771" cy="465844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EF3F74A4-54AA-5693-1B5F-63F8692812AB}"/>
              </a:ext>
            </a:extLst>
          </p:cNvPr>
          <p:cNvSpPr txBox="1"/>
          <p:nvPr/>
        </p:nvSpPr>
        <p:spPr>
          <a:xfrm>
            <a:off x="1152719" y="8809308"/>
            <a:ext cx="12381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" dirty="0"/>
              <a:t>타겟 당 </a:t>
            </a:r>
            <a:r>
              <a:rPr lang="en-US" altLang="ko-KR" sz="400" dirty="0"/>
              <a:t>20</a:t>
            </a:r>
            <a:r>
              <a:rPr lang="ko-KR" altLang="en-US" sz="400" dirty="0"/>
              <a:t>번씩 측정을 진행</a:t>
            </a:r>
            <a:endParaRPr lang="en-US" altLang="ko-KR" sz="400" dirty="0"/>
          </a:p>
          <a:p>
            <a:endParaRPr lang="en-US" altLang="ko-KR" sz="400" dirty="0"/>
          </a:p>
          <a:p>
            <a:r>
              <a:rPr lang="ko-KR" altLang="en-US" sz="400" dirty="0"/>
              <a:t>시선이 화면 중앙에 가까울수록 높은 정확도를 보이며</a:t>
            </a:r>
            <a:r>
              <a:rPr lang="en-US" altLang="ko-KR" sz="400" dirty="0"/>
              <a:t>, </a:t>
            </a:r>
            <a:r>
              <a:rPr lang="ko-KR" altLang="en-US" sz="400" dirty="0"/>
              <a:t>시선이 화면 가장자리로 갈수록 정확도가 조금씩 낮아짐을 확인</a:t>
            </a:r>
            <a:endParaRPr lang="en-US" altLang="ko-KR" sz="400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2940AAE-5B08-5F7F-8231-6B0CFC43BEAC}"/>
              </a:ext>
            </a:extLst>
          </p:cNvPr>
          <p:cNvSpPr txBox="1"/>
          <p:nvPr/>
        </p:nvSpPr>
        <p:spPr>
          <a:xfrm>
            <a:off x="1603382" y="7030989"/>
            <a:ext cx="154124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" dirty="0">
                <a:latin typeface="+mn-ea"/>
              </a:rPr>
              <a:t>HOG(Histogram of Oriented Gradient)</a:t>
            </a:r>
            <a:r>
              <a:rPr lang="ko-KR" altLang="en-US" sz="400" dirty="0">
                <a:latin typeface="+mn-ea"/>
              </a:rPr>
              <a:t>와 </a:t>
            </a:r>
            <a:r>
              <a:rPr lang="en-US" altLang="ko-KR" sz="400" dirty="0">
                <a:latin typeface="+mn-ea"/>
              </a:rPr>
              <a:t>linear classifier, image pyramid</a:t>
            </a:r>
            <a:r>
              <a:rPr lang="ko-KR" altLang="en-US" sz="400" dirty="0">
                <a:latin typeface="+mn-ea"/>
              </a:rPr>
              <a:t>를 조합한 모델인 </a:t>
            </a:r>
            <a:r>
              <a:rPr lang="en-US" altLang="ko-KR" sz="400" dirty="0" err="1">
                <a:latin typeface="+mn-ea"/>
              </a:rPr>
              <a:t>dlib</a:t>
            </a:r>
            <a:r>
              <a:rPr lang="ko-KR" altLang="en-US" sz="400" dirty="0">
                <a:latin typeface="+mn-ea"/>
              </a:rPr>
              <a:t>의 </a:t>
            </a:r>
            <a:r>
              <a:rPr lang="en-US" altLang="ko-KR" sz="400" dirty="0">
                <a:latin typeface="+mn-ea"/>
              </a:rPr>
              <a:t>shape_predictor_68_face_landmarks</a:t>
            </a:r>
            <a:r>
              <a:rPr lang="ko-KR" altLang="en-US" sz="400" dirty="0">
                <a:latin typeface="+mn-ea"/>
              </a:rPr>
              <a:t>을 이용</a:t>
            </a:r>
          </a:p>
          <a:p>
            <a:r>
              <a:rPr lang="en-US" altLang="ko-KR" sz="400" dirty="0">
                <a:latin typeface="+mn-ea"/>
              </a:rPr>
              <a:t>68</a:t>
            </a:r>
            <a:r>
              <a:rPr lang="ko-KR" altLang="en-US" sz="400" dirty="0">
                <a:latin typeface="+mn-ea"/>
              </a:rPr>
              <a:t>개의 랜드마크가 턱</a:t>
            </a:r>
            <a:r>
              <a:rPr lang="en-US" altLang="ko-KR" sz="400" dirty="0">
                <a:latin typeface="+mn-ea"/>
              </a:rPr>
              <a:t>, </a:t>
            </a:r>
            <a:r>
              <a:rPr lang="ko-KR" altLang="en-US" sz="400" dirty="0">
                <a:latin typeface="+mn-ea"/>
              </a:rPr>
              <a:t>코</a:t>
            </a:r>
            <a:r>
              <a:rPr lang="en-US" altLang="ko-KR" sz="400" dirty="0">
                <a:latin typeface="+mn-ea"/>
              </a:rPr>
              <a:t>, </a:t>
            </a:r>
            <a:r>
              <a:rPr lang="ko-KR" altLang="en-US" sz="400" dirty="0">
                <a:latin typeface="+mn-ea"/>
              </a:rPr>
              <a:t>입술</a:t>
            </a:r>
            <a:r>
              <a:rPr lang="en-US" altLang="ko-KR" sz="400" dirty="0">
                <a:latin typeface="+mn-ea"/>
              </a:rPr>
              <a:t>, </a:t>
            </a:r>
            <a:r>
              <a:rPr lang="ko-KR" altLang="en-US" sz="400" dirty="0">
                <a:latin typeface="+mn-ea"/>
              </a:rPr>
              <a:t>눈의 위치를 파악하는 방식</a:t>
            </a:r>
            <a:endParaRPr lang="en-US" altLang="ko-KR" sz="400" dirty="0">
              <a:latin typeface="+mn-ea"/>
            </a:endParaRPr>
          </a:p>
          <a:p>
            <a:endParaRPr lang="ko-KR" altLang="en-US" sz="400" dirty="0">
              <a:latin typeface="+mn-ea"/>
            </a:endParaRPr>
          </a:p>
          <a:p>
            <a:r>
              <a:rPr lang="en-US" altLang="ko-KR" sz="400" dirty="0">
                <a:latin typeface="+mn-ea"/>
              </a:rPr>
              <a:t>2013, 2015</a:t>
            </a:r>
            <a:r>
              <a:rPr lang="ko-KR" altLang="en-US" sz="400" dirty="0">
                <a:latin typeface="+mn-ea"/>
              </a:rPr>
              <a:t>년에 개최된 </a:t>
            </a:r>
            <a:r>
              <a:rPr lang="en-US" altLang="ko-KR" sz="400" dirty="0">
                <a:latin typeface="+mn-ea"/>
              </a:rPr>
              <a:t>ICCV </a:t>
            </a:r>
            <a:r>
              <a:rPr lang="ko-KR" altLang="en-US" sz="400" dirty="0">
                <a:latin typeface="+mn-ea"/>
              </a:rPr>
              <a:t>주관 </a:t>
            </a:r>
            <a:r>
              <a:rPr lang="en-US" altLang="ko-KR" sz="400" dirty="0">
                <a:latin typeface="+mn-ea"/>
              </a:rPr>
              <a:t>300-Wild challenge</a:t>
            </a:r>
            <a:r>
              <a:rPr lang="ko-KR" altLang="en-US" sz="400" dirty="0">
                <a:latin typeface="+mn-ea"/>
              </a:rPr>
              <a:t>에서 우승한 </a:t>
            </a:r>
            <a:r>
              <a:rPr lang="en-US" altLang="ko-KR" sz="400" dirty="0">
                <a:latin typeface="+mn-ea"/>
              </a:rPr>
              <a:t>Junjie Yan</a:t>
            </a:r>
            <a:r>
              <a:rPr lang="ko-KR" altLang="en-US" sz="400" dirty="0">
                <a:latin typeface="+mn-ea"/>
              </a:rPr>
              <a:t>의 </a:t>
            </a:r>
            <a:r>
              <a:rPr lang="en-US" altLang="ko-KR" sz="400" dirty="0">
                <a:latin typeface="+mn-ea"/>
              </a:rPr>
              <a:t>HOG + SVM </a:t>
            </a:r>
            <a:r>
              <a:rPr lang="ko-KR" altLang="en-US" sz="400" dirty="0">
                <a:latin typeface="+mn-ea"/>
              </a:rPr>
              <a:t>기반의 </a:t>
            </a:r>
            <a:r>
              <a:rPr lang="en-US" altLang="ko-KR" sz="400" dirty="0">
                <a:latin typeface="+mn-ea"/>
              </a:rPr>
              <a:t>cascade regression </a:t>
            </a:r>
            <a:r>
              <a:rPr lang="ko-KR" altLang="en-US" sz="400" dirty="0">
                <a:latin typeface="+mn-ea"/>
              </a:rPr>
              <a:t>모델</a:t>
            </a:r>
            <a:r>
              <a:rPr lang="en-US" altLang="ko-KR" sz="400" dirty="0">
                <a:latin typeface="+mn-ea"/>
              </a:rPr>
              <a:t>(Learn to Combine Multiple Hypotheses for Accurate Face Alignment, ICCV, 2013)</a:t>
            </a:r>
            <a:r>
              <a:rPr lang="ko-KR" altLang="en-US" sz="400" dirty="0">
                <a:latin typeface="+mn-ea"/>
              </a:rPr>
              <a:t>을 사용</a:t>
            </a:r>
            <a:endParaRPr lang="en-US" altLang="ko-KR" sz="400" dirty="0">
              <a:latin typeface="+mn-ea"/>
            </a:endParaRPr>
          </a:p>
          <a:p>
            <a:r>
              <a:rPr lang="en-US" altLang="ko-KR" sz="400" dirty="0">
                <a:latin typeface="+mn-ea"/>
              </a:rPr>
              <a:t>300-W dataset</a:t>
            </a:r>
            <a:r>
              <a:rPr lang="ko-KR" altLang="en-US" sz="400" dirty="0">
                <a:latin typeface="+mn-ea"/>
              </a:rPr>
              <a:t>은 </a:t>
            </a:r>
            <a:r>
              <a:rPr lang="en-US" altLang="ko-KR" sz="400" dirty="0">
                <a:latin typeface="+mn-ea"/>
              </a:rPr>
              <a:t>Web</a:t>
            </a:r>
            <a:r>
              <a:rPr lang="ko-KR" altLang="en-US" sz="400" dirty="0">
                <a:latin typeface="+mn-ea"/>
              </a:rPr>
              <a:t>상의 </a:t>
            </a:r>
            <a:r>
              <a:rPr lang="en-US" altLang="ko-KR" sz="400" dirty="0">
                <a:latin typeface="+mn-ea"/>
              </a:rPr>
              <a:t>300 indoor, 300 outdoor</a:t>
            </a:r>
            <a:r>
              <a:rPr lang="ko-KR" altLang="en-US" sz="400" dirty="0">
                <a:latin typeface="+mn-ea"/>
              </a:rPr>
              <a:t>의 이미지로 구성</a:t>
            </a:r>
            <a:r>
              <a:rPr lang="en-US" altLang="ko-KR" sz="400" dirty="0">
                <a:latin typeface="+mn-ea"/>
              </a:rPr>
              <a:t> </a:t>
            </a:r>
          </a:p>
          <a:p>
            <a:endParaRPr lang="en-US" altLang="ko-KR" sz="400" dirty="0">
              <a:latin typeface="+mn-ea"/>
            </a:endParaRPr>
          </a:p>
          <a:p>
            <a:r>
              <a:rPr lang="ko-KR" altLang="en-US" sz="400" dirty="0">
                <a:latin typeface="+mn-ea"/>
              </a:rPr>
              <a:t>눈의 위치를 나타내는 랜드마크 </a:t>
            </a:r>
            <a:r>
              <a:rPr lang="en-US" altLang="ko-KR" sz="400" dirty="0">
                <a:latin typeface="+mn-ea"/>
              </a:rPr>
              <a:t>12</a:t>
            </a:r>
            <a:r>
              <a:rPr lang="ko-KR" altLang="en-US" sz="400" dirty="0">
                <a:latin typeface="+mn-ea"/>
              </a:rPr>
              <a:t>개의 위치를 평균하여 눈동자의 위치를 십자로 표시하였고</a:t>
            </a:r>
            <a:r>
              <a:rPr lang="en-US" altLang="ko-KR" sz="400" dirty="0">
                <a:latin typeface="+mn-ea"/>
              </a:rPr>
              <a:t>, </a:t>
            </a:r>
            <a:r>
              <a:rPr lang="ko-KR" altLang="en-US" sz="400" dirty="0">
                <a:latin typeface="+mn-ea"/>
              </a:rPr>
              <a:t>지정한 시작점을 기준으로 눈동자의 위치 변화를 벡터 연산하여 좌표를 계산하고 </a:t>
            </a:r>
            <a:r>
              <a:rPr lang="en-US" altLang="ko-KR" sz="400" dirty="0" err="1">
                <a:latin typeface="+mn-ea"/>
              </a:rPr>
              <a:t>pyautogui</a:t>
            </a:r>
            <a:r>
              <a:rPr lang="ko-KR" altLang="en-US" sz="400" dirty="0" err="1">
                <a:latin typeface="+mn-ea"/>
              </a:rPr>
              <a:t>를</a:t>
            </a:r>
            <a:r>
              <a:rPr lang="ko-KR" altLang="en-US" sz="400" dirty="0">
                <a:latin typeface="+mn-ea"/>
              </a:rPr>
              <a:t> 통해 마우스를 움직임</a:t>
            </a:r>
            <a:endParaRPr lang="en-US" altLang="ko-KR" sz="400" dirty="0">
              <a:latin typeface="+mn-ea"/>
            </a:endParaRPr>
          </a:p>
          <a:p>
            <a:r>
              <a:rPr lang="en-US" altLang="ko-KR" sz="400" dirty="0">
                <a:latin typeface="+mn-ea"/>
              </a:rPr>
              <a:t>blink ratio</a:t>
            </a:r>
            <a:r>
              <a:rPr lang="ko-KR" altLang="en-US" sz="400" dirty="0">
                <a:latin typeface="+mn-ea"/>
              </a:rPr>
              <a:t>는 눈의 </a:t>
            </a:r>
            <a:r>
              <a:rPr lang="en-US" altLang="ko-KR" sz="400" dirty="0">
                <a:latin typeface="+mn-ea"/>
              </a:rPr>
              <a:t>width / height</a:t>
            </a:r>
            <a:r>
              <a:rPr lang="ko-KR" altLang="en-US" sz="400" dirty="0">
                <a:latin typeface="+mn-ea"/>
              </a:rPr>
              <a:t>로 계산하고 특정 </a:t>
            </a:r>
            <a:r>
              <a:rPr lang="ko-KR" altLang="en-US" sz="400" dirty="0" err="1">
                <a:latin typeface="+mn-ea"/>
              </a:rPr>
              <a:t>임곗값을</a:t>
            </a:r>
            <a:r>
              <a:rPr lang="ko-KR" altLang="en-US" sz="400" dirty="0">
                <a:latin typeface="+mn-ea"/>
              </a:rPr>
              <a:t> 넘었을 경우</a:t>
            </a:r>
            <a:r>
              <a:rPr lang="en-US" altLang="ko-KR" sz="400" dirty="0">
                <a:latin typeface="+mn-ea"/>
              </a:rPr>
              <a:t> blink</a:t>
            </a:r>
            <a:r>
              <a:rPr lang="ko-KR" altLang="en-US" sz="400" dirty="0">
                <a:latin typeface="+mn-ea"/>
              </a:rPr>
              <a:t>임을 표시</a:t>
            </a:r>
            <a:endParaRPr lang="en-US" altLang="ko-KR" sz="400" dirty="0">
              <a:latin typeface="+mn-ea"/>
            </a:endParaRPr>
          </a:p>
          <a:p>
            <a:r>
              <a:rPr lang="ko-KR" altLang="en-US" sz="400" dirty="0">
                <a:latin typeface="+mn-ea"/>
              </a:rPr>
              <a:t>응시한 지점에서 일정 시간 눈을 감고 있으면 키보드 버튼이 클릭되는 형태로 동작</a:t>
            </a:r>
            <a:endParaRPr lang="en-US" altLang="ko-KR" sz="400" dirty="0">
              <a:latin typeface="+mn-ea"/>
            </a:endParaRPr>
          </a:p>
          <a:p>
            <a:endParaRPr lang="en-US" altLang="ko-KR" sz="400" dirty="0">
              <a:latin typeface="+mn-ea"/>
            </a:endParaRPr>
          </a:p>
          <a:p>
            <a:r>
              <a:rPr lang="en-US" altLang="ko-KR" sz="400" dirty="0">
                <a:latin typeface="+mn-ea"/>
              </a:rPr>
              <a:t>68</a:t>
            </a:r>
            <a:r>
              <a:rPr lang="ko-KR" altLang="en-US" sz="400" dirty="0">
                <a:latin typeface="+mn-ea"/>
              </a:rPr>
              <a:t>개의 랜드마크에서 </a:t>
            </a:r>
            <a:r>
              <a:rPr lang="en-US" altLang="ko-KR" sz="400" dirty="0">
                <a:latin typeface="+mn-ea"/>
              </a:rPr>
              <a:t>RMSE</a:t>
            </a:r>
            <a:r>
              <a:rPr lang="ko-KR" altLang="en-US" sz="400" dirty="0">
                <a:latin typeface="+mn-ea"/>
              </a:rPr>
              <a:t>를 구해서 측정한 결과</a:t>
            </a:r>
            <a:endParaRPr lang="en-US" altLang="ko-KR" sz="400" dirty="0">
              <a:latin typeface="+mn-ea"/>
            </a:endParaRPr>
          </a:p>
          <a:p>
            <a:r>
              <a:rPr lang="ko-KR" altLang="en-US" sz="400" dirty="0">
                <a:latin typeface="+mn-ea"/>
              </a:rPr>
              <a:t>본 프로젝트에서 사용한 </a:t>
            </a:r>
            <a:r>
              <a:rPr lang="en-US" altLang="ko-KR" sz="400" dirty="0">
                <a:latin typeface="+mn-ea"/>
              </a:rPr>
              <a:t>J. Yan</a:t>
            </a:r>
            <a:r>
              <a:rPr lang="ko-KR" altLang="en-US" sz="400" dirty="0">
                <a:latin typeface="+mn-ea"/>
              </a:rPr>
              <a:t> 모델의</a:t>
            </a:r>
            <a:r>
              <a:rPr lang="en-US" altLang="ko-KR" sz="400" dirty="0">
                <a:latin typeface="+mn-ea"/>
              </a:rPr>
              <a:t> </a:t>
            </a:r>
            <a:r>
              <a:rPr lang="ko-KR" altLang="en-US" sz="400" dirty="0">
                <a:latin typeface="+mn-ea"/>
              </a:rPr>
              <a:t>오차가 가장 작은 것을 확인할 수 있음</a:t>
            </a:r>
            <a:endParaRPr lang="en-US" altLang="ko-KR" sz="400" dirty="0">
              <a:latin typeface="+mn-ea"/>
            </a:endParaRPr>
          </a:p>
        </p:txBody>
      </p:sp>
      <p:pic>
        <p:nvPicPr>
          <p:cNvPr id="56" name="그림 55">
            <a:extLst>
              <a:ext uri="{FF2B5EF4-FFF2-40B4-BE49-F238E27FC236}">
                <a16:creationId xmlns:a16="http://schemas.microsoft.com/office/drawing/2014/main" id="{C3B23554-D5EC-006F-54E9-FD3F2F3A733A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96744" y="7066951"/>
            <a:ext cx="630211" cy="458609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6B336211-C736-1727-A24F-7C23375D03F3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975832" y="7068740"/>
            <a:ext cx="630211" cy="460422"/>
          </a:xfrm>
          <a:prstGeom prst="rect">
            <a:avLst/>
          </a:prstGeom>
        </p:spPr>
      </p:pic>
      <p:pic>
        <p:nvPicPr>
          <p:cNvPr id="61" name="그림 60">
            <a:extLst>
              <a:ext uri="{FF2B5EF4-FFF2-40B4-BE49-F238E27FC236}">
                <a16:creationId xmlns:a16="http://schemas.microsoft.com/office/drawing/2014/main" id="{FF14E406-7F12-B596-C9BA-0A7B4C6E42C6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291860" y="7571152"/>
            <a:ext cx="1340544" cy="1019345"/>
          </a:xfrm>
          <a:prstGeom prst="rect">
            <a:avLst/>
          </a:prstGeom>
        </p:spPr>
      </p:pic>
      <p:sp>
        <p:nvSpPr>
          <p:cNvPr id="64" name="직사각형 63">
            <a:extLst>
              <a:ext uri="{FF2B5EF4-FFF2-40B4-BE49-F238E27FC236}">
                <a16:creationId xmlns:a16="http://schemas.microsoft.com/office/drawing/2014/main" id="{E5EE9A75-7C69-50F9-814D-BF68F4D77A7B}"/>
              </a:ext>
            </a:extLst>
          </p:cNvPr>
          <p:cNvSpPr/>
          <p:nvPr/>
        </p:nvSpPr>
        <p:spPr>
          <a:xfrm>
            <a:off x="291858" y="7046998"/>
            <a:ext cx="2794337" cy="1547625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D755FDA7-4E85-B49E-0553-048B4AAC5673}"/>
              </a:ext>
            </a:extLst>
          </p:cNvPr>
          <p:cNvSpPr/>
          <p:nvPr/>
        </p:nvSpPr>
        <p:spPr>
          <a:xfrm>
            <a:off x="291858" y="8794708"/>
            <a:ext cx="2794337" cy="468586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33842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767</TotalTime>
  <Words>806</Words>
  <Application>Microsoft Office PowerPoint</Application>
  <PresentationFormat>A4 용지(210x297mm)</PresentationFormat>
  <Paragraphs>80</Paragraphs>
  <Slides>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</vt:i4>
      </vt:variant>
    </vt:vector>
  </HeadingPairs>
  <TitlesOfParts>
    <vt:vector size="7" baseType="lpstr">
      <vt:lpstr>맑은 고딕</vt:lpstr>
      <vt:lpstr>Arial</vt:lpstr>
      <vt:lpstr>Calibri</vt:lpstr>
      <vt:lpstr>Calibri Light</vt:lpstr>
      <vt:lpstr>Wingdings</vt:lpstr>
      <vt:lpstr>Office 테마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서영 박</dc:creator>
  <cp:lastModifiedBy>선우 이</cp:lastModifiedBy>
  <cp:revision>33</cp:revision>
  <dcterms:created xsi:type="dcterms:W3CDTF">2023-09-19T08:21:14Z</dcterms:created>
  <dcterms:modified xsi:type="dcterms:W3CDTF">2023-09-26T14:49:54Z</dcterms:modified>
</cp:coreProperties>
</file>